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charts/style22.xml" ContentType="application/vnd.ms-office.chart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6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olors21.xml" ContentType="application/vnd.ms-office.chartcolorstyle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olors10.xml" ContentType="application/vnd.ms-office.chartcolorstyle+xml"/>
  <Override PartName="/ppt/charts/style9.xml" ContentType="application/vnd.ms-office.chartstyle+xml"/>
  <Override PartName="/ppt/charts/style7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18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olors9.xml" ContentType="application/vnd.ms-office.chartcolorstyle+xml"/>
  <Override PartName="/ppt/charts/style1.xml" ContentType="application/vnd.ms-office.chartstyle+xml"/>
  <Override PartName="/ppt/charts/style14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style21.xml" ContentType="application/vnd.ms-office.chartstyle+xml"/>
  <Override PartName="/ppt/charts/colors19.xml" ContentType="application/vnd.ms-office.chartcolorstyle+xml"/>
  <Override PartName="/ppt/charts/colors17.xml" ContentType="application/vnd.ms-office.chartcolorstyle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style10.xml" ContentType="application/vnd.ms-office.chartstyle+xml"/>
  <Override PartName="/ppt/charts/colors15.xml" ContentType="application/vnd.ms-office.chartcolor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13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22.xml" ContentType="application/vnd.ms-office.chartcolorstyle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20.xml" ContentType="application/vnd.ms-office.chartcolorstyle+xml"/>
  <Override PartName="/ppt/charts/chart4.xml" ContentType="application/vnd.openxmlformats-officedocument.drawingml.chart+xml"/>
  <Override PartName="/ppt/charts/style19.xml" ContentType="application/vnd.ms-office.chartstyle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17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8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olors4.xml" ContentType="application/vnd.ms-office.chartcolorstyle+xml"/>
  <Override PartName="/ppt/charts/style20.xml" ContentType="application/vnd.ms-office.chart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olors1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5" r:id="rId29"/>
    <p:sldId id="281" r:id="rId30"/>
    <p:sldId id="284" r:id="rId3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package" Target="../embeddings/Foglio_di_lavoro_di_Microsoft_Office_Excel2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sono stati frequentati dagli alunni gli sportelli metodologico-didattici attivati?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sono stati frequentati dagli alunni gli sportelli metodologico-didattici attivati?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82-4D4C-99A6-493AE5DDBC80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82-4D4C-99A6-493AE5DDBC80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82-4D4C-99A6-493AE5DDBC80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082-4D4C-99A6-493AE5DDBC80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082-4D4C-99A6-493AE5DDBC80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082-4D4C-99A6-493AE5DDBC80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082-4D4C-99A6-493AE5DDBC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0.46650000000000008</c:v>
                </c:pt>
                <c:pt idx="1">
                  <c:v>4.3400000000000008E-2</c:v>
                </c:pt>
                <c:pt idx="2">
                  <c:v>0.26040000000000002</c:v>
                </c:pt>
                <c:pt idx="3">
                  <c:v>4.3400000000000008E-2</c:v>
                </c:pt>
                <c:pt idx="4">
                  <c:v>0.10860000000000002</c:v>
                </c:pt>
                <c:pt idx="5">
                  <c:v>4.3400000000000008E-2</c:v>
                </c:pt>
                <c:pt idx="6">
                  <c:v>4.3400000000000008E-2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082-4D4C-99A6-493AE5DDBC80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Nella valutazione delle prove di verifica, si impiegano le griglie di valutazione approvate nei rispettivi dipartimenti?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Nella valutazione delle prove di verifica, si impiegano le griglie di valutazione approvate nei rispettivi dipartimenti?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8F-4C5C-B81F-A3E50B53C2B2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8F-4C5C-B81F-A3E50B53C2B2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F8F-4C5C-B81F-A3E50B53C2B2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F8F-4C5C-B81F-A3E50B53C2B2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F8F-4C5C-B81F-A3E50B53C2B2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F8F-4C5C-B81F-A3E50B53C2B2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F8F-4C5C-B81F-A3E50B53C2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1">
                  <c:v>6.5199999999999994E-2</c:v>
                </c:pt>
                <c:pt idx="3">
                  <c:v>0.32600000000000007</c:v>
                </c:pt>
                <c:pt idx="4">
                  <c:v>0.60860000000000014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F8F-4C5C-B81F-A3E50B53C2B2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Prendendo in esame le attività svolte nel corso dell’anno scolastico, sono state realizzate la progettazione e la valutazione per competenze degli alunni?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Prendendo in esame le attività svolte nel corso dell’anno scolastico, sono state realizzate la progettazione e la valutazione per competenze degli alunni?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77-4981-BCC1-50E862DF8140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77-4981-BCC1-50E862DF8140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77-4981-BCC1-50E862DF8140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77-4981-BCC1-50E862DF8140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877-4981-BCC1-50E862DF8140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877-4981-BCC1-50E862DF8140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877-4981-BCC1-50E862DF81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2" formatCode="0.00%">
                  <c:v>0.13039999999999999</c:v>
                </c:pt>
                <c:pt idx="3" formatCode="0.00%">
                  <c:v>0.58689999999999998</c:v>
                </c:pt>
                <c:pt idx="4" formatCode="0.00%">
                  <c:v>0.28260000000000002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877-4981-BCC1-50E862DF8140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 corso dell’azione didattica della classe, è stata promossa la partecipazione degli alunni ad attività previste nel PTOF (attività laboratoriali, concorsi, progetti PON, campionati, progetti mirati all’inclusione)?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 corso dell’azione didattica della classe, è stata promossa la partecipazione degli alunni ad attività previste nel PTOF (attività laboratoriali, concorsi, progetti PON, campionati, progetti mirati all’inclusione)?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F8-4EC6-A764-B26CACEFEA8F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EF8-4EC6-A764-B26CACEFEA8F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EF8-4EC6-A764-B26CACEFEA8F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EF8-4EC6-A764-B26CACEFEA8F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EF8-4EC6-A764-B26CACEFEA8F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EF8-4EC6-A764-B26CACEFEA8F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EF8-4EC6-A764-B26CACEFEA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 formatCode="0.00%">
                  <c:v>4.3400000000000001E-2</c:v>
                </c:pt>
                <c:pt idx="2" formatCode="0.00%">
                  <c:v>0.21730000000000002</c:v>
                </c:pt>
                <c:pt idx="3" formatCode="0.00%">
                  <c:v>0.34780000000000005</c:v>
                </c:pt>
                <c:pt idx="4" formatCode="0.00%">
                  <c:v>0.39130000000000004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EF8-4EC6-A764-B26CACEFEA8F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Gli alunni hanno partecipato proficuamente all’attività di recupero e potenziamento mediante “Sportello metodologico-didattico”?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Gli alunni hanno partecipato proficuamente all’attività di recupero e potenziamento mediante “Sportello metodologico-didattico”?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A6-4891-8ACA-67FBD9A15B6E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A6-4891-8ACA-67FBD9A15B6E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A6-4891-8ACA-67FBD9A15B6E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0A6-4891-8ACA-67FBD9A15B6E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0A6-4891-8ACA-67FBD9A15B6E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0A6-4891-8ACA-67FBD9A15B6E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0A6-4891-8ACA-67FBD9A15B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0.36950000000000005</c:v>
                </c:pt>
                <c:pt idx="1">
                  <c:v>8.6900000000000005E-2</c:v>
                </c:pt>
                <c:pt idx="2">
                  <c:v>0.21730000000000002</c:v>
                </c:pt>
                <c:pt idx="3">
                  <c:v>0.15210000000000001</c:v>
                </c:pt>
                <c:pt idx="4">
                  <c:v>8.6900000000000005E-2</c:v>
                </c:pt>
                <c:pt idx="5">
                  <c:v>4.3400000000000001E-2</c:v>
                </c:pt>
                <c:pt idx="6">
                  <c:v>4.3400000000000001E-2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0A6-4891-8ACA-67FBD9A15B6E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sono state realizzate prove oggettive di valutazione per classi parallele, valutate in base a criteri omogenei condivisi?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sono state realizzate prove oggettive di valutazione per classi parallele, valutate in base a criteri omogenei condivisi?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68-466A-8683-8EA5651ABBAB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68-466A-8683-8EA5651ABBAB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68-466A-8683-8EA5651ABBAB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68-466A-8683-8EA5651ABBAB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168-466A-8683-8EA5651ABBAB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168-466A-8683-8EA5651ABBAB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168-466A-8683-8EA5651ABB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0.23910000000000001</c:v>
                </c:pt>
                <c:pt idx="1">
                  <c:v>2.1700000000000001E-2</c:v>
                </c:pt>
                <c:pt idx="2">
                  <c:v>2.1700000000000001E-2</c:v>
                </c:pt>
                <c:pt idx="3">
                  <c:v>0.17390000000000003</c:v>
                </c:pt>
                <c:pt idx="4">
                  <c:v>0.39130000000000004</c:v>
                </c:pt>
                <c:pt idx="5">
                  <c:v>6.5199999999999994E-2</c:v>
                </c:pt>
                <c:pt idx="6">
                  <c:v>8.6900000000000005E-2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168-466A-8683-8EA5651ABBAB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Nell’attività didattica </a:t>
            </a:r>
            <a:r>
              <a:rPr lang="it-IT" sz="200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curricolare</a:t>
            </a: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, sono stati impiegati metodi di insegnamento-apprendimento innovativi come griglie di competenza, percorsi didattici per competenze (UDA), condivisione di esperienze didattiche, uso delle nuove tecnologie?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Nell’attività didattica curriculare, sono stati impiegati metodi di insegnamento-apprendimento innovativi come griglie di competenza, percorsi didattici per competenze (UDA), condivisione di esperienze didattiche, uso delle nuove tecnologie?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50-4B88-AFFD-22814C86CD92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F50-4B88-AFFD-22814C86CD92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F50-4B88-AFFD-22814C86CD92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F50-4B88-AFFD-22814C86CD92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F50-4B88-AFFD-22814C86CD92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F50-4B88-AFFD-22814C86CD92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F50-4B88-AFFD-22814C86CD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2" formatCode="0.00%">
                  <c:v>0.23910000000000001</c:v>
                </c:pt>
                <c:pt idx="3" formatCode="0.00%">
                  <c:v>0.43470000000000003</c:v>
                </c:pt>
                <c:pt idx="4" formatCode="0.00%">
                  <c:v>0.32600000000000007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F50-4B88-AFFD-22814C86CD92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noProof="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è stata applicata la didattica per competenze, con unità di apprendimento multidisciplinari, compiti di realtà, griglie di valutazione per competenza, metodologie innovative (es. </a:t>
            </a:r>
            <a:r>
              <a:rPr lang="en-US" sz="2000" i="1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flipped </a:t>
            </a:r>
            <a:r>
              <a:rPr lang="en-US" sz="2000" i="1" dirty="0">
                <a:solidFill>
                  <a:schemeClr val="tx1"/>
                </a:solidFill>
                <a:latin typeface="Cooper Black" panose="0208090404030B020404" pitchFamily="18" charset="0"/>
              </a:rPr>
              <a:t>classroom</a:t>
            </a:r>
            <a:r>
              <a:rPr lang="en-US" sz="2000" dirty="0">
                <a:solidFill>
                  <a:schemeClr val="tx1"/>
                </a:solidFill>
                <a:latin typeface="Cooper Black" panose="0208090404030B020404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latin typeface="Cooper Black" panose="0208090404030B020404" pitchFamily="18" charset="0"/>
              </a:rPr>
              <a:t>debate</a:t>
            </a:r>
            <a:r>
              <a:rPr lang="en-US" sz="2000" dirty="0">
                <a:solidFill>
                  <a:schemeClr val="tx1"/>
                </a:solidFill>
                <a:latin typeface="Cooper Black" panose="0208090404030B020404" pitchFamily="18" charset="0"/>
              </a:rPr>
              <a:t>, </a:t>
            </a:r>
            <a:r>
              <a:rPr lang="en-US" sz="2000" i="1" dirty="0">
                <a:solidFill>
                  <a:schemeClr val="tx1"/>
                </a:solidFill>
                <a:latin typeface="Cooper Black" panose="0208090404030B020404" pitchFamily="18" charset="0"/>
              </a:rPr>
              <a:t>learning by </a:t>
            </a:r>
            <a:r>
              <a:rPr lang="en-US" sz="2000" i="1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doing</a:t>
            </a:r>
            <a:r>
              <a:rPr lang="en-US" sz="200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,</a:t>
            </a:r>
            <a:endParaRPr lang="en-US" sz="2000" dirty="0">
              <a:solidFill>
                <a:schemeClr val="tx1"/>
              </a:solidFill>
              <a:latin typeface="Cooper Black" panose="0208090404030B020404" pitchFamily="18" charset="0"/>
            </a:endParaRP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è stata applicata la didattica per competenze, con unità di apprendimento multidisciplinari, compiti di realtà, griglie di valutazione per competenza, metodologie innovative (es. flipped classroom, debate, learning by doing,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DC-446E-961B-5321453AF1C9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DC-446E-961B-5321453AF1C9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DC-446E-961B-5321453AF1C9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DC-446E-961B-5321453AF1C9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DDC-446E-961B-5321453AF1C9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DDC-446E-961B-5321453AF1C9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DDC-446E-961B-5321453AF1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 parzialmente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2.1700000000000001E-2</c:v>
                </c:pt>
                <c:pt idx="1">
                  <c:v>4.3400000000000001E-2</c:v>
                </c:pt>
                <c:pt idx="2">
                  <c:v>0.32600000000000007</c:v>
                </c:pt>
                <c:pt idx="3">
                  <c:v>0.28260000000000002</c:v>
                </c:pt>
                <c:pt idx="4">
                  <c:v>0.30430000000000007</c:v>
                </c:pt>
                <c:pt idx="5">
                  <c:v>2.1700000000000001E-2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DDC-446E-961B-5321453AF1C9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quale impatto hanno avuto sugli alunni DSA e BES le strategie inclusive messe in atto dal consiglio di classe?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quale impatto hanno avuto sugli alunni DSA e BES le strategie inclusive messe in atto dal consiglio di classe?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B1-4201-B680-0EB364273761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4B1-4201-B680-0EB364273761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4B1-4201-B680-0EB364273761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4B1-4201-B680-0EB364273761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4B1-4201-B680-0EB364273761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4B1-4201-B680-0EB364273761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4B1-4201-B680-0EB3642737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 parzialmente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2" formatCode="0.00%">
                  <c:v>8.6900000000000005E-2</c:v>
                </c:pt>
                <c:pt idx="3" formatCode="0.00%">
                  <c:v>0.15210000000000001</c:v>
                </c:pt>
                <c:pt idx="4" formatCode="0.00%">
                  <c:v>0.15210000000000001</c:v>
                </c:pt>
                <c:pt idx="6" formatCode="0.00%">
                  <c:v>0.60860000000000014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E4B1-4201-B680-0EB364273761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l’acquisizione delle competenze nelle discipline STEM è avvenuta prevalentemente con il supporto delle TIC?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l’acquisizione delle competenze nelle discipline STEM è avvenuta prevalentemente con il supporto delle TIC?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36-4273-AAD6-24526605833E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736-4273-AAD6-24526605833E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736-4273-AAD6-24526605833E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736-4273-AAD6-24526605833E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736-4273-AAD6-24526605833E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736-4273-AAD6-24526605833E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736-4273-AAD6-2452660583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 parzialmente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2.1700000000000001E-2</c:v>
                </c:pt>
                <c:pt idx="1">
                  <c:v>0.10860000000000002</c:v>
                </c:pt>
                <c:pt idx="2">
                  <c:v>0.56520000000000004</c:v>
                </c:pt>
                <c:pt idx="3">
                  <c:v>0.21730000000000002</c:v>
                </c:pt>
                <c:pt idx="4">
                  <c:v>4.3400000000000001E-2</c:v>
                </c:pt>
                <c:pt idx="5">
                  <c:v>4.3400000000000001E-2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736-4273-AAD6-24526605833E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noProof="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Al fine di favorire la formazione e l’aggiornamento del personale sulle nuove metodologie didattiche e sugli strumenti innovativi digitali, i docenti del consiglio di classe hanno partecipato a corsi di formazione e autoformazione per l’innovazione delle </a:t>
            </a:r>
            <a:endParaRPr lang="it-IT" sz="2000" noProof="0" dirty="0">
              <a:solidFill>
                <a:schemeClr val="tx1"/>
              </a:solidFill>
              <a:latin typeface="Cooper Black" panose="0208090404030B020404" pitchFamily="18" charset="0"/>
            </a:endParaRP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Al fine di favorire la formazione e l’aggiornamento del personale sulle nuove metodologie didattiche e sugli strumenti innovativi digitali, i docenti del consiglio di classe hanno partecipato a corsi di formazione e autoformazione per l’innovazione delle 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F3-4ED1-A675-F08A84A61E7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F3-4ED1-A675-F08A84A61E7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F3-4ED1-A675-F08A84A61E7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F3-4ED1-A675-F08A84A61E7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CF3-4ED1-A675-F08A84A61E7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CF3-4ED1-A675-F08A84A61E7D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CF3-4ED1-A675-F08A84A61E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 parzialmente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1">
                  <c:v>2.1700000000000001E-2</c:v>
                </c:pt>
                <c:pt idx="2">
                  <c:v>0.41300000000000003</c:v>
                </c:pt>
                <c:pt idx="3">
                  <c:v>0.28260000000000002</c:v>
                </c:pt>
                <c:pt idx="4">
                  <c:v>0.21730000000000002</c:v>
                </c:pt>
                <c:pt idx="5">
                  <c:v>6.5199999999999994E-2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CF3-4ED1-A675-F08A84A61E7D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quale frequenza è stata registrata ai corsi di recupero nei mesi di febbraio e marzo?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quale frequenza è stata registrata ai corsi di recupero nei mesi di febbraio e marzo?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04-4B9B-8B21-F0B1D46562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04-4B9B-8B21-F0B1D46562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04-4B9B-8B21-F0B1D46562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04-4B9B-8B21-F0B1D46562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904-4B9B-8B21-F0B1D46562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904-4B9B-8B21-F0B1D46562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904-4B9B-8B21-F0B1D46562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0.26079999999999998</c:v>
                </c:pt>
                <c:pt idx="1">
                  <c:v>0.10860000000000002</c:v>
                </c:pt>
                <c:pt idx="2">
                  <c:v>0.15210000000000001</c:v>
                </c:pt>
                <c:pt idx="3">
                  <c:v>0.21730000000000002</c:v>
                </c:pt>
                <c:pt idx="4">
                  <c:v>0.1956</c:v>
                </c:pt>
                <c:pt idx="5">
                  <c:v>6.5199999999999994E-2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904-4B9B-8B21-F0B1D465625C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Sono stati attuati progetti culturali, di educazione all’ambiente, di educazione alla legalità?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Sono stati attuati progetti culturali, di educazione all’ambiente, di educazione alla legalità?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5C-4BD2-93E1-3A8C9E606760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5C-4BD2-93E1-3A8C9E606760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5C-4BD2-93E1-3A8C9E606760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05C-4BD2-93E1-3A8C9E606760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05C-4BD2-93E1-3A8C9E606760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05C-4BD2-93E1-3A8C9E606760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05C-4BD2-93E1-3A8C9E6067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 formatCode="0.00%">
                  <c:v>6.5199999999999994E-2</c:v>
                </c:pt>
                <c:pt idx="2" formatCode="0.00%">
                  <c:v>0.21730000000000002</c:v>
                </c:pt>
                <c:pt idx="3" formatCode="0.00%">
                  <c:v>0.5</c:v>
                </c:pt>
                <c:pt idx="4" formatCode="0.00%">
                  <c:v>0.1956</c:v>
                </c:pt>
                <c:pt idx="5" formatCode="0.00%">
                  <c:v>2.1700000000000001E-2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05C-4BD2-93E1-3A8C9E606760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Sono stati promossi nell’anno scolastico in corso incontri con operatori, esperti ed altri rappresentanti di istituzioni, enti, associazioni, figure professionali presenti sul territorio?</a:t>
            </a:r>
          </a:p>
        </c:rich>
      </c:tx>
      <c:layout>
        <c:manualLayout>
          <c:xMode val="edge"/>
          <c:yMode val="edge"/>
          <c:x val="0.16187049098076164"/>
          <c:y val="1.7511926072759452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Sono stati promossi nell’anno scolastico in corso incontri con operatori, esperti ed altri rappresentanti di istituzioni, enti, associazioni, figure professionali presenti sul territorio?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A58-47EB-8E53-4D1E139D8C4E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A58-47EB-8E53-4D1E139D8C4E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A58-47EB-8E53-4D1E139D8C4E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A58-47EB-8E53-4D1E139D8C4E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A58-47EB-8E53-4D1E139D8C4E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A58-47EB-8E53-4D1E139D8C4E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A58-47EB-8E53-4D1E139D8C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0.13039999999999999</c:v>
                </c:pt>
                <c:pt idx="1">
                  <c:v>0.10860000000000002</c:v>
                </c:pt>
                <c:pt idx="2">
                  <c:v>0.21730000000000002</c:v>
                </c:pt>
                <c:pt idx="3">
                  <c:v>0.32600000000000007</c:v>
                </c:pt>
                <c:pt idx="4">
                  <c:v>0.1956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A58-47EB-8E53-4D1E139D8C4E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noProof="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Nel rapporto con l’utenza e per favorire la collaborazione con i genitori, sono stati realizzati incontri, rilevate esigenze tramite ascolto (sportelli, ricevimenti, incontri scuola-famiglia) e comunicazioni tramite registro elettronico e sito istituziona</a:t>
            </a:r>
            <a:endParaRPr lang="it-IT" sz="1800" noProof="0" dirty="0">
              <a:solidFill>
                <a:schemeClr val="tx1"/>
              </a:solidFill>
              <a:latin typeface="Cooper Black" panose="0208090404030B020404" pitchFamily="18" charset="0"/>
            </a:endParaRP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 rapporto con l’utenza e per favorire la collaborazione con i genitori, sono stati realizzati incontri, rilevate esigenze tramite ascolto (sportelli, ricevimenti, incontri scuola-famiglia) e comunicazioni tramite registro elettronico e sito istituziona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5A-440B-8BA4-E34C50C57D8B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5A-440B-8BA4-E34C50C57D8B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5A-440B-8BA4-E34C50C57D8B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5A-440B-8BA4-E34C50C57D8B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65A-440B-8BA4-E34C50C57D8B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65A-440B-8BA4-E34C50C57D8B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65A-440B-8BA4-E34C50C57D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 formatCode="0.00%">
                  <c:v>2.1700000000000001E-2</c:v>
                </c:pt>
                <c:pt idx="2" formatCode="0.00%">
                  <c:v>2.1700000000000001E-2</c:v>
                </c:pt>
                <c:pt idx="3" formatCode="0.00%">
                  <c:v>0.1956</c:v>
                </c:pt>
                <c:pt idx="4" formatCode="0.00%">
                  <c:v>0.71730000000000005</c:v>
                </c:pt>
                <c:pt idx="5" formatCode="0.00%">
                  <c:v>4.3400000000000001E-2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65A-440B-8BA4-E34C50C57D8B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noProof="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i corsi di preparazione alle prove Invalsi sono stati frequentati assiduamente e da un numero consistente di alunni?</a:t>
            </a:r>
            <a:endParaRPr lang="it-IT" sz="1800" noProof="0" dirty="0">
              <a:solidFill>
                <a:schemeClr val="tx1"/>
              </a:solidFill>
              <a:latin typeface="Cooper Black" panose="0208090404030B0204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i corsi di preparazione sono stati frequentati assiduamente e da un numero consistente di alunni?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A04-486E-972E-6CE3A899C033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A04-486E-972E-6CE3A899C033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A04-486E-972E-6CE3A899C033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A04-486E-972E-6CE3A899C033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A04-486E-972E-6CE3A899C033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A04-486E-972E-6CE3A899C033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A04-486E-972E-6CE3A899C0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0.15000000000000002</c:v>
                </c:pt>
                <c:pt idx="1">
                  <c:v>0.05</c:v>
                </c:pt>
                <c:pt idx="2">
                  <c:v>0.5</c:v>
                </c:pt>
                <c:pt idx="3">
                  <c:v>0.15000000000000002</c:v>
                </c:pt>
                <c:pt idx="4">
                  <c:v>0.1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A04-486E-972E-6CE3A899C033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Nell’anno scolastico in corso, sono stati attivati corsi per il rilascio delle certificazioni linguistiche?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Nell’anno scolastico in corso, sono stati attivati corsi per il rilascio delle certificazioni linguistiche?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431-4114-95CC-431CA11DF2C3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431-4114-95CC-431CA11DF2C3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431-4114-95CC-431CA11DF2C3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431-4114-95CC-431CA11DF2C3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431-4114-95CC-431CA11DF2C3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431-4114-95CC-431CA11DF2C3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431-4114-95CC-431CA11DF2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0.46650000000000008</c:v>
                </c:pt>
                <c:pt idx="1">
                  <c:v>2.1700000000000001E-2</c:v>
                </c:pt>
                <c:pt idx="2">
                  <c:v>6.5199999999999994E-2</c:v>
                </c:pt>
                <c:pt idx="3">
                  <c:v>6.5199999999999994E-2</c:v>
                </c:pt>
                <c:pt idx="4">
                  <c:v>0.30430000000000007</c:v>
                </c:pt>
                <c:pt idx="5">
                  <c:v>8.6900000000000005E-2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431-4114-95CC-431CA11DF2C3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Se sì, quale frequenza è stata registrata?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 sì, quale frequenza è stata registrata?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BE-4652-98CB-BA60763C6F4E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BE-4652-98CB-BA60763C6F4E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BE-4652-98CB-BA60763C6F4E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3BE-4652-98CB-BA60763C6F4E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3BE-4652-98CB-BA60763C6F4E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3BE-4652-98CB-BA60763C6F4E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3BE-4652-98CB-BA60763C6F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0.13039999999999999</c:v>
                </c:pt>
                <c:pt idx="1">
                  <c:v>2.1700000000000001E-2</c:v>
                </c:pt>
                <c:pt idx="2">
                  <c:v>0.13039999999999999</c:v>
                </c:pt>
                <c:pt idx="3">
                  <c:v>0.13039999999999999</c:v>
                </c:pt>
                <c:pt idx="4">
                  <c:v>0.10860000000000002</c:v>
                </c:pt>
                <c:pt idx="5">
                  <c:v>0.43470000000000003</c:v>
                </c:pt>
                <c:pt idx="6">
                  <c:v>4.3400000000000001E-2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3BE-4652-98CB-BA60763C6F4E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 corso dell’anno scolastico, sono state adottate strategie didattiche in grado di migliorare il rendimento complessivo della classe?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 corso dell’anno scolastico, sono state adottate strategie didattiche in grado di migliorare il rendimento complessivo della classe?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25-40DE-9C74-9A299BD6232B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25-40DE-9C74-9A299BD6232B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125-40DE-9C74-9A299BD6232B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125-40DE-9C74-9A299BD6232B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125-40DE-9C74-9A299BD6232B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125-40DE-9C74-9A299BD6232B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125-40DE-9C74-9A299BD623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1">
                  <c:v>4.3400000000000001E-2</c:v>
                </c:pt>
                <c:pt idx="2">
                  <c:v>0.21730000000000002</c:v>
                </c:pt>
                <c:pt idx="3">
                  <c:v>0.47820000000000001</c:v>
                </c:pt>
                <c:pt idx="4">
                  <c:v>0.26079999999999998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125-40DE-9C74-9A299BD6232B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A che livello sono stati raggiunti gli obiettivi formativi articolati nelle competenze chiave di cittadinanza?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 che livello sono stati raggiunti gli obiettivi formativi articolati nelle competenze chiave di cittadinanza?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F26-4194-8452-7D94CB9847A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F26-4194-8452-7D94CB9847A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F26-4194-8452-7D94CB9847A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F26-4194-8452-7D94CB9847A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F26-4194-8452-7D94CB9847A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F26-4194-8452-7D94CB9847AD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F26-4194-8452-7D94CB9847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1">
                  <c:v>4.3400000000000001E-2</c:v>
                </c:pt>
                <c:pt idx="2">
                  <c:v>0.30430000000000007</c:v>
                </c:pt>
                <c:pt idx="3">
                  <c:v>0.47820000000000001</c:v>
                </c:pt>
                <c:pt idx="4">
                  <c:v>0.17390000000000003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0F26-4194-8452-7D94CB9847AD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Nel corso dell’anno scolastico, le classi hanno partecipato a concorsi, selezioni e manifestazioni organizzate da enti istituzionali e associazioni?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Nel corso dell’anno scolastico, le classi hanno partecipato a concorsi, selezioni e manifestazioni organizzate da enti istituzionali e associazioni?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E3-4897-BF1F-0B987577080A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E3-4897-BF1F-0B987577080A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E3-4897-BF1F-0B987577080A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E3-4897-BF1F-0B987577080A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9E3-4897-BF1F-0B987577080A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9E3-4897-BF1F-0B987577080A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9E3-4897-BF1F-0B98757708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0.00%</c:formatCode>
                <c:ptCount val="7"/>
                <c:pt idx="0">
                  <c:v>0.28260000000000002</c:v>
                </c:pt>
                <c:pt idx="1">
                  <c:v>8.6900000000000005E-2</c:v>
                </c:pt>
                <c:pt idx="2">
                  <c:v>0.21730000000000002</c:v>
                </c:pt>
                <c:pt idx="3">
                  <c:v>0.28260000000000002</c:v>
                </c:pt>
                <c:pt idx="4">
                  <c:v>6.5199999999999994E-2</c:v>
                </c:pt>
                <c:pt idx="5">
                  <c:v>6.5199999999999994E-2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9E3-4897-BF1F-0B987577080A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(</a:t>
            </a:r>
            <a:r>
              <a:rPr lang="it-IT" sz="2000" i="1" dirty="0">
                <a:solidFill>
                  <a:schemeClr val="tx1"/>
                </a:solidFill>
                <a:latin typeface="Cooper Black" panose="0208090404030B020404" pitchFamily="18" charset="0"/>
              </a:rPr>
              <a:t>Per i consigli di classe in cui erano previsti</a:t>
            </a:r>
            <a:r>
              <a:rPr lang="it-IT" sz="2000" dirty="0">
                <a:solidFill>
                  <a:schemeClr val="tx1"/>
                </a:solidFill>
                <a:latin typeface="Cooper Black" panose="0208090404030B020404" pitchFamily="18" charset="0"/>
              </a:rPr>
              <a:t>): Sono stati attivati e frequentati i corsi di potenziamento di diritto ed economia?</a:t>
            </a:r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(Per i consigli di classe in cui erano previsti): Sono stati attivati e frequentati i corsi di potenziamento di diritto ed economia?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B78-4317-97CD-951CAD49FDF3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B78-4317-97CD-951CAD49FDF3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B78-4317-97CD-951CAD49FDF3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B78-4317-97CD-951CAD49FDF3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B78-4317-97CD-951CAD49FDF3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B78-4317-97CD-951CAD49FDF3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B78-4317-97CD-951CAD49FD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Foglio1!$A$2:$A$8</c:f>
              <c:strCache>
                <c:ptCount val="7"/>
                <c:pt idx="0">
                  <c:v>Attività non realizzata</c:v>
                </c:pt>
                <c:pt idx="1">
                  <c:v>Attività in fase di realizzazione</c:v>
                </c:pt>
                <c:pt idx="2">
                  <c:v>Attività realizzata parzialmente</c:v>
                </c:pt>
                <c:pt idx="3">
                  <c:v>Attività realizzata</c:v>
                </c:pt>
                <c:pt idx="4">
                  <c:v>Attività pienamente realizzata</c:v>
                </c:pt>
                <c:pt idx="5">
                  <c:v>Dati non disponibili</c:v>
                </c:pt>
                <c:pt idx="6">
                  <c:v>Attività non prevista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 formatCode="0.00%">
                  <c:v>0.23910000000000001</c:v>
                </c:pt>
                <c:pt idx="2" formatCode="0.00%">
                  <c:v>4.3400000000000001E-2</c:v>
                </c:pt>
                <c:pt idx="3" formatCode="0.00%">
                  <c:v>2.1700000000000001E-2</c:v>
                </c:pt>
                <c:pt idx="4" formatCode="0.00%">
                  <c:v>2.1700000000000001E-2</c:v>
                </c:pt>
                <c:pt idx="6" formatCode="0.00%">
                  <c:v>0.67390000000000017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FB78-4317-97CD-951CAD49FDF3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326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249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280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77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053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2803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097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8904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0173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303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9004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8377-3FE6-4CD5-B5B3-993A34358C8B}" type="datetimeFigureOut">
              <a:rPr lang="it-IT" smtClean="0"/>
              <a:pPr/>
              <a:t>26/05/2023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CE72D-90E2-4A32-9793-B5B5B5135D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296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553615" y="1036120"/>
            <a:ext cx="6164425" cy="118456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Piano di miglioramento. Risultati dell’attività di monitoraggio</a:t>
            </a:r>
            <a:endParaRPr lang="it-IT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85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5683920"/>
              </p:ext>
            </p:extLst>
          </p:nvPr>
        </p:nvGraphicFramePr>
        <p:xfrm>
          <a:off x="838199" y="1483566"/>
          <a:ext cx="10825065" cy="4982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6945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3268321"/>
              </p:ext>
            </p:extLst>
          </p:nvPr>
        </p:nvGraphicFramePr>
        <p:xfrm>
          <a:off x="838199" y="1427584"/>
          <a:ext cx="10974356" cy="4991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7387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7662418"/>
              </p:ext>
            </p:extLst>
          </p:nvPr>
        </p:nvGraphicFramePr>
        <p:xfrm>
          <a:off x="838200" y="1586204"/>
          <a:ext cx="10713098" cy="4590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40590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3568557"/>
              </p:ext>
            </p:extLst>
          </p:nvPr>
        </p:nvGraphicFramePr>
        <p:xfrm>
          <a:off x="660141" y="1502229"/>
          <a:ext cx="10871718" cy="4795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4538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1614745"/>
              </p:ext>
            </p:extLst>
          </p:nvPr>
        </p:nvGraphicFramePr>
        <p:xfrm>
          <a:off x="838200" y="1502229"/>
          <a:ext cx="10862388" cy="4674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402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5515455"/>
              </p:ext>
            </p:extLst>
          </p:nvPr>
        </p:nvGraphicFramePr>
        <p:xfrm>
          <a:off x="838199" y="1492898"/>
          <a:ext cx="10703767" cy="4684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32617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0399775"/>
              </p:ext>
            </p:extLst>
          </p:nvPr>
        </p:nvGraphicFramePr>
        <p:xfrm>
          <a:off x="838200" y="1455576"/>
          <a:ext cx="10750420" cy="47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00392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1864280"/>
              </p:ext>
            </p:extLst>
          </p:nvPr>
        </p:nvGraphicFramePr>
        <p:xfrm>
          <a:off x="838200" y="1520890"/>
          <a:ext cx="10515600" cy="4656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9903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59609561"/>
              </p:ext>
            </p:extLst>
          </p:nvPr>
        </p:nvGraphicFramePr>
        <p:xfrm>
          <a:off x="838199" y="1539551"/>
          <a:ext cx="10797073" cy="4637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43369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1573019"/>
              </p:ext>
            </p:extLst>
          </p:nvPr>
        </p:nvGraphicFramePr>
        <p:xfrm>
          <a:off x="838199" y="1436914"/>
          <a:ext cx="10909041" cy="49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7197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A partire dal 20 aprile, l’I.I.S. “De </a:t>
            </a:r>
            <a:r>
              <a:rPr lang="it-IT" dirty="0" err="1" smtClean="0">
                <a:latin typeface="Cooper Black" panose="0208090404030B020404" pitchFamily="18" charset="0"/>
              </a:rPr>
              <a:t>Sarlo</a:t>
            </a:r>
            <a:r>
              <a:rPr lang="it-IT" dirty="0" smtClean="0">
                <a:latin typeface="Cooper Black" panose="0208090404030B020404" pitchFamily="18" charset="0"/>
              </a:rPr>
              <a:t>-De Lorenzo” ha avviato un processo di monitoraggio delle attività svolte nel corso dell’anno scolastico 2022/2023 attraverso un questionario compilato dai coordinatori delle 46 classi della nostra scuola. I risultati di questa indagine saranno utili per la stesura del Piano di miglioramento che sarà inserito nella versione aggiornata del Piano triennale dell’offerta formativa. </a:t>
            </a:r>
            <a:endParaRPr lang="it-IT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824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9888651"/>
              </p:ext>
            </p:extLst>
          </p:nvPr>
        </p:nvGraphicFramePr>
        <p:xfrm>
          <a:off x="838199" y="1446245"/>
          <a:ext cx="10815735" cy="4730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61457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3090256"/>
              </p:ext>
            </p:extLst>
          </p:nvPr>
        </p:nvGraphicFramePr>
        <p:xfrm>
          <a:off x="838200" y="1427584"/>
          <a:ext cx="10647784" cy="4749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47378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7781444"/>
              </p:ext>
            </p:extLst>
          </p:nvPr>
        </p:nvGraphicFramePr>
        <p:xfrm>
          <a:off x="838200" y="1399592"/>
          <a:ext cx="10899710" cy="477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75250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9811313"/>
              </p:ext>
            </p:extLst>
          </p:nvPr>
        </p:nvGraphicFramePr>
        <p:xfrm>
          <a:off x="838199" y="1399592"/>
          <a:ext cx="10694437" cy="477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26661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2708353"/>
              </p:ext>
            </p:extLst>
          </p:nvPr>
        </p:nvGraphicFramePr>
        <p:xfrm>
          <a:off x="838200" y="1362269"/>
          <a:ext cx="10834396" cy="481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40493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2627869"/>
              </p:ext>
            </p:extLst>
          </p:nvPr>
        </p:nvGraphicFramePr>
        <p:xfrm>
          <a:off x="838199" y="1436914"/>
          <a:ext cx="10731759" cy="4740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76135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1407418"/>
              </p:ext>
            </p:extLst>
          </p:nvPr>
        </p:nvGraphicFramePr>
        <p:xfrm>
          <a:off x="838200" y="1408922"/>
          <a:ext cx="1087171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05259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2771092"/>
              </p:ext>
            </p:extLst>
          </p:nvPr>
        </p:nvGraphicFramePr>
        <p:xfrm>
          <a:off x="838199" y="1436914"/>
          <a:ext cx="10787744" cy="4740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92966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3591935"/>
              </p:ext>
            </p:extLst>
          </p:nvPr>
        </p:nvGraphicFramePr>
        <p:xfrm>
          <a:off x="838199" y="1324948"/>
          <a:ext cx="10974355" cy="4852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83825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3233060"/>
              </p:ext>
            </p:extLst>
          </p:nvPr>
        </p:nvGraphicFramePr>
        <p:xfrm>
          <a:off x="838200" y="1455576"/>
          <a:ext cx="10629122" cy="47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3184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Le 22 domande del questionario - incentrate sulle priorità strategiche che compaiono nel Piano di miglioramento - hanno riguardato 5 aree di processo: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Curricolo, progettazione e valutazione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Ambiente di apprendimento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Inclusione e differenziazione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Sviluppo e valorizzazione delle risorse umane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Integrazione con il territorio e rapporti con le famiglie</a:t>
            </a:r>
          </a:p>
          <a:p>
            <a:pPr marL="0" indent="0">
              <a:buNone/>
            </a:pPr>
            <a:endParaRPr lang="it-IT" dirty="0" smtClean="0">
              <a:latin typeface="Cooper Black" panose="0208090404030B020404" pitchFamily="18" charset="0"/>
            </a:endParaRPr>
          </a:p>
          <a:p>
            <a:endParaRPr lang="it-IT" dirty="0">
              <a:latin typeface="Cooper Black" panose="0208090404030B020404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7628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324947" y="1194318"/>
            <a:ext cx="5980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Grazie per l’attenzione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10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95536"/>
            <a:ext cx="10515600" cy="50478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All’interno delle prime tre aree di processo sono stati individuati alcuni obiettivi strategici qui di seguito riportati.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 </a:t>
            </a:r>
            <a:r>
              <a:rPr lang="it-IT" i="1" dirty="0" smtClean="0">
                <a:latin typeface="Cooper Black" panose="0208090404030B020404" pitchFamily="18" charset="0"/>
              </a:rPr>
              <a:t>Curricolo, progettazione e valutazione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Promuovere una ricerca-azione su tre delle 8 competenze chiave per l’apprendimento permanente, ovvero quella alfabetico-funzionale, la multilinguistica e la matematica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Organizzare i corsi di preparazione alle prove INVALSI di italiano, matematica e inglese (solo per le classi seconde e quinte)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Pianificare le attività di preparazione per il rilascio delle certificazioni linguistiche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Produrre azioni comuni di sviluppo motivazionale e miglioramento del metodo di studio, supportati anche dall’utilizzo delle TIC</a:t>
            </a:r>
            <a:endParaRPr lang="it-IT" dirty="0">
              <a:latin typeface="Cooper Black" panose="0208090404030B020404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41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oper Black" panose="0208090404030B020404" pitchFamily="18" charset="0"/>
              </a:rPr>
              <a:t>Costruire azioni e unità di apprendimento volte all'acquisizione di competenze chiave di cittadinanza e progetti per la costruzione di un curricolo per l’Educazione civica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Individuare le competenze trasversali comuni, porle in atto nell’azione didattico-disciplinare e verificarne periodicamente l’attuazione</a:t>
            </a:r>
          </a:p>
          <a:p>
            <a:endParaRPr lang="it-IT" dirty="0">
              <a:latin typeface="Cooper Black" panose="0208090404030B020404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41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 smtClean="0">
                <a:latin typeface="Cooper Black" panose="0208090404030B020404" pitchFamily="18" charset="0"/>
              </a:rPr>
              <a:t>Ambiente di apprendimento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Modificare l’ambiente di apprendimento attraverso l’innovazione metodologica (es. </a:t>
            </a:r>
            <a:r>
              <a:rPr lang="it-IT" i="1" dirty="0" err="1" smtClean="0">
                <a:latin typeface="Cooper Black" panose="0208090404030B020404" pitchFamily="18" charset="0"/>
              </a:rPr>
              <a:t>flipped</a:t>
            </a:r>
            <a:r>
              <a:rPr lang="it-IT" i="1" dirty="0" smtClean="0">
                <a:latin typeface="Cooper Black" panose="0208090404030B020404" pitchFamily="18" charset="0"/>
              </a:rPr>
              <a:t> </a:t>
            </a:r>
            <a:r>
              <a:rPr lang="it-IT" i="1" dirty="0" err="1" smtClean="0">
                <a:latin typeface="Cooper Black" panose="0208090404030B020404" pitchFamily="18" charset="0"/>
              </a:rPr>
              <a:t>classroom</a:t>
            </a:r>
            <a:r>
              <a:rPr lang="it-IT" dirty="0" smtClean="0">
                <a:latin typeface="Cooper Black" panose="0208090404030B020404" pitchFamily="18" charset="0"/>
              </a:rPr>
              <a:t>, </a:t>
            </a:r>
            <a:r>
              <a:rPr lang="it-IT" i="1" dirty="0" err="1" smtClean="0">
                <a:latin typeface="Cooper Black" panose="0208090404030B020404" pitchFamily="18" charset="0"/>
              </a:rPr>
              <a:t>debate</a:t>
            </a:r>
            <a:r>
              <a:rPr lang="it-IT" dirty="0" smtClean="0">
                <a:latin typeface="Cooper Black" panose="0208090404030B020404" pitchFamily="18" charset="0"/>
              </a:rPr>
              <a:t>, </a:t>
            </a:r>
            <a:r>
              <a:rPr lang="it-IT" i="1" dirty="0" smtClean="0">
                <a:latin typeface="Cooper Black" panose="0208090404030B020404" pitchFamily="18" charset="0"/>
              </a:rPr>
              <a:t>cooperative </a:t>
            </a:r>
            <a:r>
              <a:rPr lang="it-IT" i="1" dirty="0" err="1" smtClean="0">
                <a:latin typeface="Cooper Black" panose="0208090404030B020404" pitchFamily="18" charset="0"/>
              </a:rPr>
              <a:t>learning</a:t>
            </a:r>
            <a:r>
              <a:rPr lang="it-IT" dirty="0" smtClean="0">
                <a:latin typeface="Cooper Black" panose="0208090404030B020404" pitchFamily="18" charset="0"/>
              </a:rPr>
              <a:t>, etc.)</a:t>
            </a:r>
          </a:p>
          <a:p>
            <a:pPr marL="0" indent="0">
              <a:buNone/>
            </a:pPr>
            <a:r>
              <a:rPr lang="it-IT" i="1" dirty="0" smtClean="0">
                <a:latin typeface="Cooper Black" panose="0208090404030B020404" pitchFamily="18" charset="0"/>
              </a:rPr>
              <a:t>Inclusione e differenziazione</a:t>
            </a:r>
          </a:p>
          <a:p>
            <a:r>
              <a:rPr lang="it-IT" dirty="0" smtClean="0">
                <a:latin typeface="Cooper Black" panose="0208090404030B020404" pitchFamily="18" charset="0"/>
              </a:rPr>
              <a:t>Sviluppare e diffondere strategie e strumenti di inclusione con particolare riferimento ai DSA e BES</a:t>
            </a:r>
          </a:p>
          <a:p>
            <a:pPr marL="0" indent="0">
              <a:buNone/>
            </a:pPr>
            <a:endParaRPr lang="it-IT" dirty="0" smtClean="0">
              <a:latin typeface="Cooper Black" panose="0208090404030B0204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316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1177" y="1483568"/>
            <a:ext cx="10935476" cy="4907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A ciascuna domanda è stato attribuito un punteggio da 1 a 5, assegnato in base alla seguente griglia: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1 = attività non realizzata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2 = attività in fase di realizzazione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3 = attività realizzata parzialmente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4 = attività realizzata</a:t>
            </a: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5 = attività pienamente realizzata</a:t>
            </a:r>
          </a:p>
          <a:p>
            <a:pPr marL="0" indent="0">
              <a:buNone/>
            </a:pPr>
            <a:endParaRPr lang="it-IT" dirty="0">
              <a:latin typeface="Cooper Black" panose="0208090404030B020404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Cooper Black" panose="0208090404030B020404" pitchFamily="18" charset="0"/>
              </a:rPr>
              <a:t>Conclusa la raccolta dei dati, i risultati sono stati rielaborati e successivamente convertiti in percentuale. I diagrammi a torta che vedrete in questa presentazione sono stati preparati dalla Prof.ssa Maria Rosaria </a:t>
            </a:r>
            <a:r>
              <a:rPr lang="it-IT" dirty="0" err="1" smtClean="0">
                <a:latin typeface="Cooper Black" panose="0208090404030B020404" pitchFamily="18" charset="0"/>
              </a:rPr>
              <a:t>Orofino</a:t>
            </a:r>
            <a:r>
              <a:rPr lang="it-IT" dirty="0" smtClean="0">
                <a:latin typeface="Cooper Black" panose="0208090404030B020404" pitchFamily="18" charset="0"/>
              </a:rPr>
              <a:t>. </a:t>
            </a:r>
            <a:endParaRPr lang="it-IT" dirty="0">
              <a:latin typeface="Cooper Black" panose="0208090404030B020404" pitchFamily="18" charset="0"/>
            </a:endParaRPr>
          </a:p>
          <a:p>
            <a:pPr marL="0" indent="0">
              <a:buNone/>
            </a:pPr>
            <a:endParaRPr lang="it-IT" dirty="0">
              <a:latin typeface="Cooper Black" panose="0208090404030B020404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Premessa metodologica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69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7292555"/>
              </p:ext>
            </p:extLst>
          </p:nvPr>
        </p:nvGraphicFramePr>
        <p:xfrm>
          <a:off x="838200" y="1595535"/>
          <a:ext cx="10515600" cy="458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7240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                                 Risultati del monitoraggio</a:t>
            </a:r>
            <a:endParaRPr lang="it-IT" sz="2800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4540598"/>
              </p:ext>
            </p:extLst>
          </p:nvPr>
        </p:nvGraphicFramePr>
        <p:xfrm>
          <a:off x="838200" y="1520890"/>
          <a:ext cx="10750420" cy="4814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54328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1014</Words>
  <Application>Microsoft Office PowerPoint</Application>
  <PresentationFormat>Personalizzato</PresentationFormat>
  <Paragraphs>79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Diapositiva 1</vt:lpstr>
      <vt:lpstr>                                  Premessa metodologica</vt:lpstr>
      <vt:lpstr>                                  Premessa metodologica</vt:lpstr>
      <vt:lpstr>                                  Premessa metodologica</vt:lpstr>
      <vt:lpstr>                                  Premessa metodologica</vt:lpstr>
      <vt:lpstr>                                  Premessa metodologica</vt:lpstr>
      <vt:lpstr>                                  Premessa metodologica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                                  Risultati del monitoraggio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INFORMATICA1</dc:creator>
  <cp:lastModifiedBy>admin</cp:lastModifiedBy>
  <cp:revision>9</cp:revision>
  <dcterms:created xsi:type="dcterms:W3CDTF">2023-05-17T08:16:28Z</dcterms:created>
  <dcterms:modified xsi:type="dcterms:W3CDTF">2023-05-26T08:00:35Z</dcterms:modified>
</cp:coreProperties>
</file>