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339" r:id="rId2"/>
    <p:sldId id="340" r:id="rId3"/>
    <p:sldId id="346" r:id="rId4"/>
    <p:sldId id="347" r:id="rId5"/>
    <p:sldId id="349" r:id="rId6"/>
    <p:sldId id="348" r:id="rId7"/>
    <p:sldId id="345" r:id="rId8"/>
  </p:sldIdLst>
  <p:sldSz cx="12192000" cy="6858000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" initials="I" lastIdx="2" clrIdx="0">
    <p:extLst>
      <p:ext uri="{19B8F6BF-5375-455C-9EA6-DF929625EA0E}">
        <p15:presenceInfo xmlns:p15="http://schemas.microsoft.com/office/powerpoint/2012/main" userId="Iv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4382C1"/>
    <a:srgbClr val="9BBCFF"/>
    <a:srgbClr val="88B0D8"/>
    <a:srgbClr val="A3C2E1"/>
    <a:srgbClr val="FF9933"/>
    <a:srgbClr val="254B71"/>
    <a:srgbClr val="EBF2F9"/>
    <a:srgbClr val="CDDEEF"/>
    <a:srgbClr val="3F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4681" autoAdjust="0"/>
  </p:normalViewPr>
  <p:slideViewPr>
    <p:cSldViewPr snapToGrid="0">
      <p:cViewPr varScale="1">
        <p:scale>
          <a:sx n="82" d="100"/>
          <a:sy n="82" d="100"/>
        </p:scale>
        <p:origin x="91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513" cy="512304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2304" y="0"/>
            <a:ext cx="3078513" cy="512304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C001ECE3-F765-4D0D-8F96-600A0E42EDA5}" type="datetimeFigureOut">
              <a:rPr lang="it-IT" smtClean="0"/>
              <a:pPr/>
              <a:t>15/03/2022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17" y="4924989"/>
            <a:ext cx="5682643" cy="4029684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2309"/>
            <a:ext cx="3078513" cy="512304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2304" y="9722309"/>
            <a:ext cx="3078513" cy="512304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3B1EDFC7-A336-4F25-85E3-B07EF2DACF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99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65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10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67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54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97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5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52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86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817" y="374397"/>
            <a:ext cx="1829547" cy="669309"/>
          </a:xfrm>
          <a:prstGeom prst="rect">
            <a:avLst/>
          </a:prstGeom>
        </p:spPr>
      </p:pic>
      <p:cxnSp>
        <p:nvCxnSpPr>
          <p:cNvPr id="7" name="Connettore diritto 6"/>
          <p:cNvCxnSpPr/>
          <p:nvPr userDrawn="1"/>
        </p:nvCxnSpPr>
        <p:spPr>
          <a:xfrm>
            <a:off x="353962" y="922658"/>
            <a:ext cx="9279567" cy="0"/>
          </a:xfrm>
          <a:prstGeom prst="line">
            <a:avLst/>
          </a:prstGeom>
          <a:ln w="28575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61704" y="6490464"/>
            <a:ext cx="2743200" cy="365125"/>
          </a:xfrm>
        </p:spPr>
        <p:txBody>
          <a:bodyPr/>
          <a:lstStyle>
            <a:lvl1pPr>
              <a:defRPr>
                <a:solidFill>
                  <a:srgbClr val="336699"/>
                </a:solidFill>
              </a:defRPr>
            </a:lvl1pPr>
          </a:lstStyle>
          <a:p>
            <a:fld id="{B43A3625-4D51-412E-8D43-47EBBEB37A5E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5" name="Connettore diritto 4"/>
          <p:cNvCxnSpPr/>
          <p:nvPr userDrawn="1"/>
        </p:nvCxnSpPr>
        <p:spPr>
          <a:xfrm>
            <a:off x="347866" y="6488306"/>
            <a:ext cx="11457038" cy="2158"/>
          </a:xfrm>
          <a:prstGeom prst="line">
            <a:avLst/>
          </a:prstGeom>
          <a:ln w="28575">
            <a:gradFill>
              <a:gsLst>
                <a:gs pos="0">
                  <a:srgbClr val="336699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07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1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68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A3625-4D51-412E-8D43-47EBBEB37A5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269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abbisogni.isfol.it" TargetMode="Externa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studenti.stbm.it/images/attachments/2019/05/17/alternanza-scuola-lavoro-schema-relazione-ppt.pdf" TargetMode="External"/><Relationship Id="rId2" Type="http://schemas.openxmlformats.org/officeDocument/2006/relationships/hyperlink" Target="https://www.youtube.com/watch?v=rShU3kBFTr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Yr52EnDAfv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339337" y="117493"/>
            <a:ext cx="11513326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it-IT" sz="3200" b="1" dirty="0">
                <a:solidFill>
                  <a:srgbClr val="FF0000"/>
                </a:solidFill>
                <a:latin typeface="+mn-lt"/>
                <a:ea typeface="Helvetica Neue Thin" charset="0"/>
                <a:cs typeface="Helvetica Neue Thin" charset="0"/>
              </a:rPr>
              <a:t>ESPERIENZA ATTIVITA’ DI PCTO</a:t>
            </a:r>
            <a:br>
              <a:rPr lang="it-IT" sz="3200" b="1" dirty="0">
                <a:solidFill>
                  <a:srgbClr val="FF0000"/>
                </a:solidFill>
                <a:latin typeface="+mn-lt"/>
                <a:ea typeface="Helvetica Neue Thin" charset="0"/>
                <a:cs typeface="Helvetica Neue Thin" charset="0"/>
              </a:rPr>
            </a:br>
            <a:r>
              <a:rPr lang="it-IT" sz="3200" b="1" dirty="0">
                <a:solidFill>
                  <a:srgbClr val="FF0000"/>
                </a:solidFill>
                <a:latin typeface="+mn-lt"/>
                <a:ea typeface="Helvetica Neue Thin" charset="0"/>
                <a:cs typeface="Helvetica Neue Thin" charset="0"/>
              </a:rPr>
              <a:t> </a:t>
            </a:r>
            <a:r>
              <a:rPr lang="it-IT" sz="1800" b="1" dirty="0">
                <a:latin typeface="Arial Black" panose="020B0A04020102020204" pitchFamily="34" charset="0"/>
              </a:rPr>
              <a:t>L'esperienza di alternanza scuola-lavoro (o PCTO, come da recente riforma) verrà  </a:t>
            </a:r>
            <a:br>
              <a:rPr lang="it-IT" sz="1800" b="1" dirty="0">
                <a:latin typeface="Arial Black" panose="020B0A04020102020204" pitchFamily="34" charset="0"/>
              </a:rPr>
            </a:br>
            <a:r>
              <a:rPr lang="it-IT" sz="1800" b="1" dirty="0">
                <a:latin typeface="Arial Black" panose="020B0A04020102020204" pitchFamily="34" charset="0"/>
              </a:rPr>
              <a:t> discussa durante il colloquio della maturità, attraverso una relazione scritta o un  </a:t>
            </a:r>
            <a:br>
              <a:rPr lang="it-IT" sz="1800" b="1" dirty="0">
                <a:latin typeface="Arial Black" panose="020B0A04020102020204" pitchFamily="34" charset="0"/>
              </a:rPr>
            </a:br>
            <a:r>
              <a:rPr lang="it-IT" sz="1800" b="1" dirty="0">
                <a:latin typeface="Arial Black" panose="020B0A04020102020204" pitchFamily="34" charset="0"/>
              </a:rPr>
              <a:t> elaborato multimediale</a:t>
            </a:r>
            <a:endParaRPr lang="it-IT" sz="1800" b="1" dirty="0">
              <a:solidFill>
                <a:srgbClr val="FF0000"/>
              </a:solidFill>
              <a:latin typeface="Arial Black" panose="020B0A04020102020204" pitchFamily="34" charset="0"/>
              <a:ea typeface="Helvetica Neue Thin" charset="0"/>
              <a:cs typeface="Helvetica Neue Thin" charset="0"/>
            </a:endParaRPr>
          </a:p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it-IT" b="1" dirty="0">
              <a:solidFill>
                <a:srgbClr val="FF950E"/>
              </a:solidFill>
              <a:latin typeface="Berlin Sans FB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85841" y="1963652"/>
            <a:ext cx="5477256" cy="1660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4572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85788"/>
                </a:solidFill>
              </a:rPr>
              <a:t>Raccogli le idee e l’eventuale documentazione della tua esperienza (diario di bordo, progetto formativo, scheda di valutazione del tutor aziendale)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85841" y="3922117"/>
            <a:ext cx="54772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85788"/>
                </a:solidFill>
              </a:rPr>
              <a:t>Prepara una cartella in cui inserire questa documentazione: questa può essere creata anche on line e contenere documenti digitalizzati o sotto forma di scheda.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33" y="2037726"/>
            <a:ext cx="2664296" cy="166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339" y="4581712"/>
            <a:ext cx="2983117" cy="175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3669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15"/>
    </mc:Choice>
    <mc:Fallback xmlns="">
      <p:transition spd="slow" advTm="20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hlinkClick r:id="rId3" action="ppaction://hlinkfile"/>
          </p:cNvPr>
          <p:cNvSpPr txBox="1">
            <a:spLocks noGrp="1"/>
          </p:cNvSpPr>
          <p:nvPr>
            <p:ph idx="1"/>
          </p:nvPr>
        </p:nvSpPr>
        <p:spPr>
          <a:xfrm>
            <a:off x="515440" y="1706427"/>
            <a:ext cx="5137626" cy="108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defTabSz="4572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it-IT" sz="2000" dirty="0">
                <a:solidFill>
                  <a:srgbClr val="085788"/>
                </a:solidFill>
              </a:rPr>
              <a:t>L’elaborato sulle esperienze PCTO dovrà essere:</a:t>
            </a:r>
          </a:p>
          <a:p>
            <a:pPr marL="0" indent="0" algn="just">
              <a:buNone/>
            </a:pPr>
            <a:endParaRPr lang="it-IT" sz="28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99785" y="2962675"/>
            <a:ext cx="725728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85788"/>
                </a:solidFill>
              </a:rPr>
              <a:t>breve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85788"/>
                </a:solidFill>
              </a:rPr>
              <a:t>redatto come una relazione in word, oppure una presentazione multimediale di massimo 10 slide</a:t>
            </a:r>
          </a:p>
          <a:p>
            <a:pPr marL="342900" indent="-34290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>
                <a:solidFill>
                  <a:srgbClr val="085788"/>
                </a:solidFill>
              </a:rPr>
              <a:t>potrà prevedere documenti/prodotti – anche multimediali - da te realizzati in alternanza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90E30DC1-9725-4C62-8D38-72F13DEE5F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777" y="832242"/>
            <a:ext cx="5108316" cy="195961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552ABDB-5E4A-477F-A525-9C84913F6AAD}"/>
              </a:ext>
            </a:extLst>
          </p:cNvPr>
          <p:cNvSpPr txBox="1"/>
          <p:nvPr/>
        </p:nvSpPr>
        <p:spPr>
          <a:xfrm>
            <a:off x="515440" y="250668"/>
            <a:ext cx="1111740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latin typeface="+mn-lt"/>
                <a:ea typeface="Helvetica Neue Thin" charset="0"/>
                <a:cs typeface="Helvetica Neue Thin" charset="0"/>
              </a:rPr>
              <a:t>CARATTERISTICHE DELL’ELABORATO PER LA RIFORMULAZIONE DELL’ESPERIENZA DEI PCTO</a:t>
            </a:r>
            <a:endParaRPr lang="it-IT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828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20"/>
    </mc:Choice>
    <mc:Fallback xmlns="">
      <p:transition spd="slow" advTm="313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1F27AE-F221-4B93-B696-7BB354104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04" y="587829"/>
            <a:ext cx="10870196" cy="527322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Ricapitolando nella tua presentazione dell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esperienze di PCTO dovrai inserire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Frontespizio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relativi all’Istituto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nome, luogo, ecc.;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Dati relativi all’alunno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nome e cognome, classe, indirizzo;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Titolo: Relazione conclusiva sull’esperienza di PCTO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Immagine significativa;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Indicazione dell’anno scolastico;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Titolo dell’esperienza dei PCTO: (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è possibile trovare un titolo unitario);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Informazioni generali con dati sul percorso svolto.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36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2CDA60-0532-4845-9C0D-6F97F732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36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838730-1489-4C00-A21F-B2FF9BCA6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441" y="961053"/>
            <a:ext cx="10580947" cy="505719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Presentazione delle varie esperienze fatte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 terza: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Esperienza, ore, valutazione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 quarta: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Esperienza, ore, valutazione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 quinta: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Esperienza, ore, valutazione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EE1A774-EC19-433B-B188-443932CF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FF820D7-3893-463F-B156-70ABBBE799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5377" y="3191069"/>
            <a:ext cx="3112819" cy="3165283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9D364C73-3C80-461D-9A5F-870AC5B43FE8}"/>
              </a:ext>
            </a:extLst>
          </p:cNvPr>
          <p:cNvSpPr/>
          <p:nvPr/>
        </p:nvSpPr>
        <p:spPr>
          <a:xfrm>
            <a:off x="1636764" y="4773710"/>
            <a:ext cx="5146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Descrivere le attività svolte, collegarle alle competenze tecniche e trasversali, nonché alle materie di insegnamento </a:t>
            </a:r>
          </a:p>
        </p:txBody>
      </p:sp>
    </p:spTree>
    <p:extLst>
      <p:ext uri="{BB962C8B-B14F-4D97-AF65-F5344CB8AC3E}">
        <p14:creationId xmlns:p14="http://schemas.microsoft.com/office/powerpoint/2010/main" val="263242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EB89BB-DE76-4B45-A373-3057370E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8AEEA1-3EA6-4067-BD46-BC55D68C5D24}"/>
              </a:ext>
            </a:extLst>
          </p:cNvPr>
          <p:cNvSpPr txBox="1"/>
          <p:nvPr/>
        </p:nvSpPr>
        <p:spPr>
          <a:xfrm>
            <a:off x="765110" y="834824"/>
            <a:ext cx="10907485" cy="4148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Risultati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complessiva esperienza dei PCTO, con particolare attenzione ai seguenti aspetti: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aspettative realizzate e le aspettative deluse ( punti di forza e punti di debolezza);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difficoltà incontrate;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conseguiti.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it-IT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Incidenza delle conoscenze scolastiche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Conoscenza di lingue straniere;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 di software;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Ricerca di informazioni;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Comprensione di testi;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Capacità di esporre un parere ecc..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it-IT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0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13C768-071D-4292-98CD-FD0FF8132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408" y="987427"/>
            <a:ext cx="10468980" cy="487362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Conclusione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(bilancio dell’esperienza con particolare attenzione ai seguenti aspetti)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 imparato qualcosa di utile o è stata inutile?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L’esperienza ti ha aiutato ai fini dell’orientamento post-diploma?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 eventuali proposte operative da avanzare?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3C23321-C9CF-4CA9-8C6E-EFE1A1A2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83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129597"/>
            <a:ext cx="10515600" cy="82636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Link utili per la rielaborazione dei PCTO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838200" y="1159305"/>
            <a:ext cx="10515600" cy="52969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b="1" dirty="0">
                <a:cs typeface="Times New Roman" panose="02020603050405020304" pitchFamily="18" charset="0"/>
              </a:rPr>
              <a:t>COME SI FA LA RELAZIONE PCTO</a:t>
            </a:r>
            <a:br>
              <a:rPr lang="it-IT" sz="2400" b="1" dirty="0">
                <a:cs typeface="Times New Roman" panose="02020603050405020304" pitchFamily="18" charset="0"/>
              </a:rPr>
            </a:br>
            <a:r>
              <a:rPr lang="it-IT" sz="1800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https://www.youtube.com/watch?v=rShU3kBFTrw</a:t>
            </a:r>
            <a:endParaRPr lang="it-IT" sz="1800" u="sng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>
                <a:cs typeface="Times New Roman" panose="02020603050405020304" pitchFamily="18" charset="0"/>
              </a:rPr>
              <a:t>SCHEMA RELAZIONE PCTO IN POWER POINT</a:t>
            </a:r>
            <a:br>
              <a:rPr lang="it-IT" sz="1800" u="sng" dirty="0">
                <a:cs typeface="Times New Roman" panose="02020603050405020304" pitchFamily="18" charset="0"/>
              </a:rPr>
            </a:br>
            <a:r>
              <a:rPr lang="it-IT" sz="1800" u="sng" dirty="0"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https://cdn.studenti.stbm.it/images/attachments/2019/05/17/alternanza-scuola-lavoro-schema-relazione-ppt.pdf</a:t>
            </a:r>
            <a:endParaRPr lang="it-IT" sz="1800" u="sng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u="sng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b="1" dirty="0">
                <a:cs typeface="Times New Roman" panose="02020603050405020304" pitchFamily="18" charset="0"/>
              </a:rPr>
              <a:t>COME REDIGERE LA RELAZIONE PCTO</a:t>
            </a:r>
            <a:br>
              <a:rPr lang="it-IT" sz="16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https://www.youtube.com/watch?v=Yr52EnDAfvc</a:t>
            </a:r>
            <a:endParaRPr lang="it-IT" sz="1600" u="sng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600" u="sng" dirty="0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3625-4D51-412E-8D43-47EBBEB37A5E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862" y="244903"/>
            <a:ext cx="3965669" cy="24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162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2.8|1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"/>
</p:tagLst>
</file>

<file path=ppt/theme/theme1.xml><?xml version="1.0" encoding="utf-8"?>
<a:theme xmlns:a="http://schemas.openxmlformats.org/drawingml/2006/main" name="Office Them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444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Berlin Sans FB</vt:lpstr>
      <vt:lpstr>Calibri</vt:lpstr>
      <vt:lpstr>Calibri Light</vt:lpstr>
      <vt:lpstr>Wingdings</vt:lpstr>
      <vt:lpstr>Office Theme</vt:lpstr>
      <vt:lpstr>ESPERIENZA ATTIVITA’ DI PCTO  L'esperienza di alternanza scuola-lavoro (o PCTO, come da recente riforma) verrà    discussa durante il colloquio della maturità, attraverso una relazione scritta o un    elaborato multimediale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Link utili per la rielaborazione dei PCTO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Tiziana Sinibaldi</dc:creator>
  <cp:lastModifiedBy>Ivana</cp:lastModifiedBy>
  <cp:revision>298</cp:revision>
  <cp:lastPrinted>2018-04-23T11:14:19Z</cp:lastPrinted>
  <dcterms:created xsi:type="dcterms:W3CDTF">2015-10-22T08:34:58Z</dcterms:created>
  <dcterms:modified xsi:type="dcterms:W3CDTF">2022-03-15T08:10:37Z</dcterms:modified>
</cp:coreProperties>
</file>