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60" r:id="rId5"/>
    <p:sldId id="284" r:id="rId6"/>
    <p:sldId id="293" r:id="rId7"/>
    <p:sldId id="294" r:id="rId8"/>
    <p:sldId id="259" r:id="rId9"/>
    <p:sldId id="292" r:id="rId10"/>
    <p:sldId id="261" r:id="rId11"/>
    <p:sldId id="263" r:id="rId12"/>
    <p:sldId id="264" r:id="rId13"/>
    <p:sldId id="265" r:id="rId14"/>
    <p:sldId id="266" r:id="rId15"/>
    <p:sldId id="267" r:id="rId16"/>
    <p:sldId id="268" r:id="rId17"/>
    <p:sldId id="269" r:id="rId18"/>
    <p:sldId id="270" r:id="rId19"/>
    <p:sldId id="271" r:id="rId20"/>
    <p:sldId id="299" r:id="rId21"/>
    <p:sldId id="295" r:id="rId22"/>
    <p:sldId id="296" r:id="rId23"/>
    <p:sldId id="274" r:id="rId24"/>
    <p:sldId id="275" r:id="rId25"/>
    <p:sldId id="276" r:id="rId26"/>
    <p:sldId id="277" r:id="rId27"/>
    <p:sldId id="278" r:id="rId28"/>
    <p:sldId id="279" r:id="rId29"/>
    <p:sldId id="280" r:id="rId30"/>
    <p:sldId id="281" r:id="rId31"/>
    <p:sldId id="282" r:id="rId32"/>
    <p:sldId id="283" r:id="rId33"/>
    <p:sldId id="285" r:id="rId34"/>
    <p:sldId id="286" r:id="rId35"/>
    <p:sldId id="287" r:id="rId36"/>
    <p:sldId id="289" r:id="rId37"/>
    <p:sldId id="297" r:id="rId38"/>
    <p:sldId id="298" r:id="rId39"/>
    <p:sldId id="291"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en-US"/>
              <a:t>BES: Bisogni Educativi Speciali</a:t>
            </a:r>
          </a:p>
          <a:p>
            <a:pPr>
              <a:defRPr/>
            </a:pPr>
            <a:r>
              <a:rPr lang="en-US" sz="1400"/>
              <a:t>legge 170/10,</a:t>
            </a:r>
            <a:r>
              <a:rPr lang="en-US" sz="1400" baseline="0"/>
              <a:t> </a:t>
            </a:r>
            <a:r>
              <a:rPr lang="en-US" sz="1400"/>
              <a:t>dm 27/12/12, cm 6/03/2013 n°8 </a:t>
            </a:r>
          </a:p>
        </c:rich>
      </c:tx>
      <c:layout>
        <c:manualLayout>
          <c:xMode val="edge"/>
          <c:yMode val="edge"/>
          <c:x val="0.11258675998833484"/>
          <c:y val="0"/>
        </c:manualLayout>
      </c:layout>
    </c:title>
    <c:plotArea>
      <c:layout>
        <c:manualLayout>
          <c:layoutTarget val="inner"/>
          <c:xMode val="edge"/>
          <c:yMode val="edge"/>
          <c:x val="7.7170275590551188E-2"/>
          <c:y val="0.21021841019872525"/>
          <c:w val="0.46070592738407706"/>
          <c:h val="0.78978158980127477"/>
        </c:manualLayout>
      </c:layout>
      <c:doughnutChart>
        <c:varyColors val="1"/>
        <c:ser>
          <c:idx val="0"/>
          <c:order val="0"/>
          <c:tx>
            <c:strRef>
              <c:f>Sheet1!$B$1</c:f>
              <c:strCache>
                <c:ptCount val="1"/>
                <c:pt idx="0">
                  <c:v>Sales</c:v>
                </c:pt>
              </c:strCache>
            </c:strRef>
          </c:tx>
          <c:cat>
            <c:strRef>
              <c:f>Sheet1!$A$2:$A$5</c:f>
              <c:strCache>
                <c:ptCount val="4"/>
                <c:pt idx="0">
                  <c:v>DISABILITA'</c:v>
                </c:pt>
                <c:pt idx="1">
                  <c:v>DISTURBI EVOLUTIVI SPECIFICI</c:v>
                </c:pt>
                <c:pt idx="2">
                  <c:v>SVANTAGGIO SOCIO-CULTURALE</c:v>
                </c:pt>
                <c:pt idx="3">
                  <c:v>ALTRI; Situazioni Transitorie, Eccellenze,etc.</c:v>
                </c:pt>
              </c:strCache>
            </c:strRef>
          </c:cat>
          <c:val>
            <c:numRef>
              <c:f>Sheet1!$B$2:$B$5</c:f>
              <c:numCache>
                <c:formatCode>General</c:formatCode>
                <c:ptCount val="4"/>
                <c:pt idx="0">
                  <c:v>33</c:v>
                </c:pt>
                <c:pt idx="1">
                  <c:v>33</c:v>
                </c:pt>
                <c:pt idx="2">
                  <c:v>33</c:v>
                </c:pt>
                <c:pt idx="3">
                  <c:v>10</c:v>
                </c:pt>
              </c:numCache>
            </c:numRef>
          </c:val>
        </c:ser>
        <c:dLbls/>
        <c:firstSliceAng val="0"/>
        <c:holeSize val="50"/>
      </c:doughnutChart>
    </c:plotArea>
    <c:legend>
      <c:legendPos val="r"/>
      <c:legendEntry>
        <c:idx val="0"/>
        <c:txPr>
          <a:bodyPr/>
          <a:lstStyle/>
          <a:p>
            <a:pPr>
              <a:defRPr sz="1800" b="1">
                <a:latin typeface="Times New Roman" panose="02020603050405020304" pitchFamily="18" charset="0"/>
                <a:cs typeface="Times New Roman" panose="02020603050405020304" pitchFamily="18" charset="0"/>
              </a:defRPr>
            </a:pPr>
            <a:endParaRPr lang="it-IT"/>
          </a:p>
        </c:txPr>
      </c:legendEntry>
      <c:legendEntry>
        <c:idx val="1"/>
        <c:txPr>
          <a:bodyPr/>
          <a:lstStyle/>
          <a:p>
            <a:pPr>
              <a:defRPr sz="1400" b="1">
                <a:latin typeface="Times New Roman" panose="02020603050405020304" pitchFamily="18" charset="0"/>
                <a:cs typeface="Times New Roman" panose="02020603050405020304" pitchFamily="18" charset="0"/>
              </a:defRPr>
            </a:pPr>
            <a:endParaRPr lang="it-IT"/>
          </a:p>
        </c:txPr>
      </c:legendEntry>
      <c:legendEntry>
        <c:idx val="2"/>
        <c:txPr>
          <a:bodyPr/>
          <a:lstStyle/>
          <a:p>
            <a:pPr>
              <a:defRPr sz="1400" b="1">
                <a:latin typeface="Times New Roman" panose="02020603050405020304" pitchFamily="18" charset="0"/>
                <a:cs typeface="Times New Roman" panose="02020603050405020304" pitchFamily="18" charset="0"/>
              </a:defRPr>
            </a:pPr>
            <a:endParaRPr lang="it-IT"/>
          </a:p>
        </c:txPr>
      </c:legendEntry>
      <c:legendEntry>
        <c:idx val="3"/>
        <c:txPr>
          <a:bodyPr/>
          <a:lstStyle/>
          <a:p>
            <a:pPr>
              <a:defRPr sz="1200" b="1">
                <a:latin typeface="Times New Roman" panose="02020603050405020304" pitchFamily="18" charset="0"/>
                <a:cs typeface="Times New Roman" panose="02020603050405020304" pitchFamily="18" charset="0"/>
              </a:defRPr>
            </a:pPr>
            <a:endParaRPr lang="it-IT"/>
          </a:p>
        </c:txPr>
      </c:legendEntry>
      <c:layout>
        <c:manualLayout>
          <c:xMode val="edge"/>
          <c:yMode val="edge"/>
          <c:x val="0.56481811849965391"/>
          <c:y val="0.11616342145558708"/>
          <c:w val="0.40578703703703706"/>
          <c:h val="0.85601921847653006"/>
        </c:manualLayout>
      </c:layout>
    </c:legend>
    <c:plotVisOnly val="1"/>
    <c:dispBlanksAs val="zero"/>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DD888-B09E-4F4F-8DE6-F19211056FF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0D593E81-37D8-4A22-B17F-3156F2333531}">
      <dgm:prSet phldrT="[Text]"/>
      <dgm:spPr/>
      <dgm:t>
        <a:bodyPr/>
        <a:lstStyle/>
        <a:p>
          <a:r>
            <a:rPr lang="it-IT" dirty="0" smtClean="0">
              <a:latin typeface="+mj-lt"/>
            </a:rPr>
            <a:t>Profilo di funzionamento</a:t>
          </a:r>
          <a:endParaRPr lang="it-IT" dirty="0">
            <a:latin typeface="+mj-lt"/>
          </a:endParaRPr>
        </a:p>
      </dgm:t>
    </dgm:pt>
    <dgm:pt modelId="{05180CEF-FCE5-4C58-BF2E-EC931BCB0FFE}" type="parTrans" cxnId="{F9B55AF1-A3BC-487C-A3BD-EFF95A1FD2C2}">
      <dgm:prSet/>
      <dgm:spPr/>
      <dgm:t>
        <a:bodyPr/>
        <a:lstStyle/>
        <a:p>
          <a:endParaRPr lang="it-IT"/>
        </a:p>
      </dgm:t>
    </dgm:pt>
    <dgm:pt modelId="{4E7FD2E4-891C-4BD9-9348-06E14ACEE2F6}" type="sibTrans" cxnId="{F9B55AF1-A3BC-487C-A3BD-EFF95A1FD2C2}">
      <dgm:prSet/>
      <dgm:spPr/>
      <dgm:t>
        <a:bodyPr/>
        <a:lstStyle/>
        <a:p>
          <a:endParaRPr lang="it-IT"/>
        </a:p>
      </dgm:t>
    </dgm:pt>
    <dgm:pt modelId="{977A03D1-99B0-41D4-AECB-15ED7FDAE1DE}">
      <dgm:prSet phldrT="[Text]"/>
      <dgm:spPr/>
      <dgm:t>
        <a:bodyPr/>
        <a:lstStyle/>
        <a:p>
          <a:r>
            <a:rPr lang="it-IT" dirty="0" smtClean="0">
              <a:latin typeface="+mj-lt"/>
            </a:rPr>
            <a:t>Diagnosi funzionale</a:t>
          </a:r>
          <a:endParaRPr lang="it-IT" dirty="0">
            <a:latin typeface="+mj-lt"/>
          </a:endParaRPr>
        </a:p>
      </dgm:t>
    </dgm:pt>
    <dgm:pt modelId="{2E76CFA9-720F-4752-8778-852BC66BC248}" type="parTrans" cxnId="{E0F9F0A0-984A-409E-91DB-EB515E09A307}">
      <dgm:prSet/>
      <dgm:spPr/>
      <dgm:t>
        <a:bodyPr/>
        <a:lstStyle/>
        <a:p>
          <a:endParaRPr lang="it-IT"/>
        </a:p>
      </dgm:t>
    </dgm:pt>
    <dgm:pt modelId="{AB39198A-F938-4397-AAC6-788872EAF11B}" type="sibTrans" cxnId="{E0F9F0A0-984A-409E-91DB-EB515E09A307}">
      <dgm:prSet/>
      <dgm:spPr/>
      <dgm:t>
        <a:bodyPr/>
        <a:lstStyle/>
        <a:p>
          <a:endParaRPr lang="it-IT"/>
        </a:p>
      </dgm:t>
    </dgm:pt>
    <dgm:pt modelId="{C201A8AB-2065-485C-9FF0-975E34BAC82F}">
      <dgm:prSet phldrT="[Text]"/>
      <dgm:spPr/>
      <dgm:t>
        <a:bodyPr/>
        <a:lstStyle/>
        <a:p>
          <a:r>
            <a:rPr lang="it-IT" dirty="0" smtClean="0">
              <a:latin typeface="+mj-lt"/>
            </a:rPr>
            <a:t>Profilo dinamico funzionale</a:t>
          </a:r>
          <a:endParaRPr lang="it-IT" dirty="0">
            <a:latin typeface="+mj-lt"/>
          </a:endParaRPr>
        </a:p>
      </dgm:t>
    </dgm:pt>
    <dgm:pt modelId="{2DBF5395-2140-49C3-A3BE-7D29EC914693}" type="parTrans" cxnId="{8156BF2E-3473-4F4A-882E-D3BBDA20BA42}">
      <dgm:prSet/>
      <dgm:spPr/>
      <dgm:t>
        <a:bodyPr/>
        <a:lstStyle/>
        <a:p>
          <a:endParaRPr lang="it-IT"/>
        </a:p>
      </dgm:t>
    </dgm:pt>
    <dgm:pt modelId="{0EA49546-1CAE-44D5-9ACD-295E08BCFCA8}" type="sibTrans" cxnId="{8156BF2E-3473-4F4A-882E-D3BBDA20BA42}">
      <dgm:prSet/>
      <dgm:spPr/>
      <dgm:t>
        <a:bodyPr/>
        <a:lstStyle/>
        <a:p>
          <a:endParaRPr lang="it-IT"/>
        </a:p>
      </dgm:t>
    </dgm:pt>
    <dgm:pt modelId="{247FBCCD-AEC5-4EF5-AC20-091B5D37D291}" type="pres">
      <dgm:prSet presAssocID="{893DD888-B09E-4F4F-8DE6-F19211056FF4}" presName="hierChild1" presStyleCnt="0">
        <dgm:presLayoutVars>
          <dgm:chPref val="1"/>
          <dgm:dir/>
          <dgm:animOne val="branch"/>
          <dgm:animLvl val="lvl"/>
          <dgm:resizeHandles/>
        </dgm:presLayoutVars>
      </dgm:prSet>
      <dgm:spPr/>
      <dgm:t>
        <a:bodyPr/>
        <a:lstStyle/>
        <a:p>
          <a:endParaRPr lang="it-IT"/>
        </a:p>
      </dgm:t>
    </dgm:pt>
    <dgm:pt modelId="{ED8A1C05-FD17-4157-9321-97043D2ADCA6}" type="pres">
      <dgm:prSet presAssocID="{0D593E81-37D8-4A22-B17F-3156F2333531}" presName="hierRoot1" presStyleCnt="0"/>
      <dgm:spPr/>
    </dgm:pt>
    <dgm:pt modelId="{734BF805-1D7D-4BA5-8CBD-67FAE87EACD6}" type="pres">
      <dgm:prSet presAssocID="{0D593E81-37D8-4A22-B17F-3156F2333531}" presName="composite" presStyleCnt="0"/>
      <dgm:spPr/>
    </dgm:pt>
    <dgm:pt modelId="{290A6BE3-03BC-4193-917C-3BC0D3A47231}" type="pres">
      <dgm:prSet presAssocID="{0D593E81-37D8-4A22-B17F-3156F2333531}" presName="background" presStyleLbl="node0" presStyleIdx="0" presStyleCnt="1"/>
      <dgm:spPr/>
    </dgm:pt>
    <dgm:pt modelId="{3336C9C4-C553-46FF-B68C-FE69D8B881B3}" type="pres">
      <dgm:prSet presAssocID="{0D593E81-37D8-4A22-B17F-3156F2333531}" presName="text" presStyleLbl="fgAcc0" presStyleIdx="0" presStyleCnt="1">
        <dgm:presLayoutVars>
          <dgm:chPref val="3"/>
        </dgm:presLayoutVars>
      </dgm:prSet>
      <dgm:spPr/>
      <dgm:t>
        <a:bodyPr/>
        <a:lstStyle/>
        <a:p>
          <a:endParaRPr lang="it-IT"/>
        </a:p>
      </dgm:t>
    </dgm:pt>
    <dgm:pt modelId="{C088C6D6-F39B-4B94-801F-284F13E18E56}" type="pres">
      <dgm:prSet presAssocID="{0D593E81-37D8-4A22-B17F-3156F2333531}" presName="hierChild2" presStyleCnt="0"/>
      <dgm:spPr/>
    </dgm:pt>
    <dgm:pt modelId="{6E3055D2-4123-4111-AA16-8B90D6B632D6}" type="pres">
      <dgm:prSet presAssocID="{2E76CFA9-720F-4752-8778-852BC66BC248}" presName="Name10" presStyleLbl="parChTrans1D2" presStyleIdx="0" presStyleCnt="2"/>
      <dgm:spPr/>
      <dgm:t>
        <a:bodyPr/>
        <a:lstStyle/>
        <a:p>
          <a:endParaRPr lang="it-IT"/>
        </a:p>
      </dgm:t>
    </dgm:pt>
    <dgm:pt modelId="{F932FDD7-476A-4AEF-87A3-CB8775CF162F}" type="pres">
      <dgm:prSet presAssocID="{977A03D1-99B0-41D4-AECB-15ED7FDAE1DE}" presName="hierRoot2" presStyleCnt="0"/>
      <dgm:spPr/>
    </dgm:pt>
    <dgm:pt modelId="{DE4F0FBA-CCCC-47BE-AEF9-5EE344E4EA76}" type="pres">
      <dgm:prSet presAssocID="{977A03D1-99B0-41D4-AECB-15ED7FDAE1DE}" presName="composite2" presStyleCnt="0"/>
      <dgm:spPr/>
    </dgm:pt>
    <dgm:pt modelId="{E6A15410-C91D-4773-81D5-BCAA9E800B19}" type="pres">
      <dgm:prSet presAssocID="{977A03D1-99B0-41D4-AECB-15ED7FDAE1DE}" presName="background2" presStyleLbl="node2" presStyleIdx="0" presStyleCnt="2"/>
      <dgm:spPr/>
    </dgm:pt>
    <dgm:pt modelId="{A8A679BF-8814-492F-803D-E0D3196C6083}" type="pres">
      <dgm:prSet presAssocID="{977A03D1-99B0-41D4-AECB-15ED7FDAE1DE}" presName="text2" presStyleLbl="fgAcc2" presStyleIdx="0" presStyleCnt="2">
        <dgm:presLayoutVars>
          <dgm:chPref val="3"/>
        </dgm:presLayoutVars>
      </dgm:prSet>
      <dgm:spPr/>
      <dgm:t>
        <a:bodyPr/>
        <a:lstStyle/>
        <a:p>
          <a:endParaRPr lang="it-IT"/>
        </a:p>
      </dgm:t>
    </dgm:pt>
    <dgm:pt modelId="{5CC7829E-20D7-43B5-9C33-4D26772288ED}" type="pres">
      <dgm:prSet presAssocID="{977A03D1-99B0-41D4-AECB-15ED7FDAE1DE}" presName="hierChild3" presStyleCnt="0"/>
      <dgm:spPr/>
    </dgm:pt>
    <dgm:pt modelId="{94098D59-11C0-430B-8CFA-7FEEF7CDA836}" type="pres">
      <dgm:prSet presAssocID="{2DBF5395-2140-49C3-A3BE-7D29EC914693}" presName="Name10" presStyleLbl="parChTrans1D2" presStyleIdx="1" presStyleCnt="2"/>
      <dgm:spPr/>
      <dgm:t>
        <a:bodyPr/>
        <a:lstStyle/>
        <a:p>
          <a:endParaRPr lang="it-IT"/>
        </a:p>
      </dgm:t>
    </dgm:pt>
    <dgm:pt modelId="{4AB1D8BF-7F0B-43E3-9260-96AAFE2BC27A}" type="pres">
      <dgm:prSet presAssocID="{C201A8AB-2065-485C-9FF0-975E34BAC82F}" presName="hierRoot2" presStyleCnt="0"/>
      <dgm:spPr/>
    </dgm:pt>
    <dgm:pt modelId="{B475548E-FF99-4653-8989-9C57E97A3F17}" type="pres">
      <dgm:prSet presAssocID="{C201A8AB-2065-485C-9FF0-975E34BAC82F}" presName="composite2" presStyleCnt="0"/>
      <dgm:spPr/>
    </dgm:pt>
    <dgm:pt modelId="{B6FA6A21-4A24-420B-AC27-837552ED01B7}" type="pres">
      <dgm:prSet presAssocID="{C201A8AB-2065-485C-9FF0-975E34BAC82F}" presName="background2" presStyleLbl="node2" presStyleIdx="1" presStyleCnt="2"/>
      <dgm:spPr/>
    </dgm:pt>
    <dgm:pt modelId="{89E9F18E-E1EE-42ED-A727-D3437989A7EC}" type="pres">
      <dgm:prSet presAssocID="{C201A8AB-2065-485C-9FF0-975E34BAC82F}" presName="text2" presStyleLbl="fgAcc2" presStyleIdx="1" presStyleCnt="2">
        <dgm:presLayoutVars>
          <dgm:chPref val="3"/>
        </dgm:presLayoutVars>
      </dgm:prSet>
      <dgm:spPr/>
      <dgm:t>
        <a:bodyPr/>
        <a:lstStyle/>
        <a:p>
          <a:endParaRPr lang="it-IT"/>
        </a:p>
      </dgm:t>
    </dgm:pt>
    <dgm:pt modelId="{4EA9DB69-EB14-4C65-9F67-13E9420C0786}" type="pres">
      <dgm:prSet presAssocID="{C201A8AB-2065-485C-9FF0-975E34BAC82F}" presName="hierChild3" presStyleCnt="0"/>
      <dgm:spPr/>
    </dgm:pt>
  </dgm:ptLst>
  <dgm:cxnLst>
    <dgm:cxn modelId="{8156BF2E-3473-4F4A-882E-D3BBDA20BA42}" srcId="{0D593E81-37D8-4A22-B17F-3156F2333531}" destId="{C201A8AB-2065-485C-9FF0-975E34BAC82F}" srcOrd="1" destOrd="0" parTransId="{2DBF5395-2140-49C3-A3BE-7D29EC914693}" sibTransId="{0EA49546-1CAE-44D5-9ACD-295E08BCFCA8}"/>
    <dgm:cxn modelId="{AEEBF657-ADCF-46E9-8C86-B86ACDC69B78}" type="presOf" srcId="{C201A8AB-2065-485C-9FF0-975E34BAC82F}" destId="{89E9F18E-E1EE-42ED-A727-D3437989A7EC}" srcOrd="0" destOrd="0" presId="urn:microsoft.com/office/officeart/2005/8/layout/hierarchy1"/>
    <dgm:cxn modelId="{A85A2473-0FC9-4319-A3F7-8EB0565C1B1A}" type="presOf" srcId="{0D593E81-37D8-4A22-B17F-3156F2333531}" destId="{3336C9C4-C553-46FF-B68C-FE69D8B881B3}" srcOrd="0" destOrd="0" presId="urn:microsoft.com/office/officeart/2005/8/layout/hierarchy1"/>
    <dgm:cxn modelId="{3BB34CFE-00A6-4324-B553-0B4FFD98755A}" type="presOf" srcId="{2E76CFA9-720F-4752-8778-852BC66BC248}" destId="{6E3055D2-4123-4111-AA16-8B90D6B632D6}" srcOrd="0" destOrd="0" presId="urn:microsoft.com/office/officeart/2005/8/layout/hierarchy1"/>
    <dgm:cxn modelId="{F9B55AF1-A3BC-487C-A3BD-EFF95A1FD2C2}" srcId="{893DD888-B09E-4F4F-8DE6-F19211056FF4}" destId="{0D593E81-37D8-4A22-B17F-3156F2333531}" srcOrd="0" destOrd="0" parTransId="{05180CEF-FCE5-4C58-BF2E-EC931BCB0FFE}" sibTransId="{4E7FD2E4-891C-4BD9-9348-06E14ACEE2F6}"/>
    <dgm:cxn modelId="{A8DDC826-58C5-4087-AF63-4F08DFFA46D6}" type="presOf" srcId="{977A03D1-99B0-41D4-AECB-15ED7FDAE1DE}" destId="{A8A679BF-8814-492F-803D-E0D3196C6083}" srcOrd="0" destOrd="0" presId="urn:microsoft.com/office/officeart/2005/8/layout/hierarchy1"/>
    <dgm:cxn modelId="{B1B49B5F-0361-41B4-8345-E556E142EC6E}" type="presOf" srcId="{2DBF5395-2140-49C3-A3BE-7D29EC914693}" destId="{94098D59-11C0-430B-8CFA-7FEEF7CDA836}" srcOrd="0" destOrd="0" presId="urn:microsoft.com/office/officeart/2005/8/layout/hierarchy1"/>
    <dgm:cxn modelId="{E0F9F0A0-984A-409E-91DB-EB515E09A307}" srcId="{0D593E81-37D8-4A22-B17F-3156F2333531}" destId="{977A03D1-99B0-41D4-AECB-15ED7FDAE1DE}" srcOrd="0" destOrd="0" parTransId="{2E76CFA9-720F-4752-8778-852BC66BC248}" sibTransId="{AB39198A-F938-4397-AAC6-788872EAF11B}"/>
    <dgm:cxn modelId="{AEB53485-5BB9-4187-BEE0-6E986EB4371A}" type="presOf" srcId="{893DD888-B09E-4F4F-8DE6-F19211056FF4}" destId="{247FBCCD-AEC5-4EF5-AC20-091B5D37D291}" srcOrd="0" destOrd="0" presId="urn:microsoft.com/office/officeart/2005/8/layout/hierarchy1"/>
    <dgm:cxn modelId="{40DA74D1-15BB-4082-A964-5C3C0B445A29}" type="presParOf" srcId="{247FBCCD-AEC5-4EF5-AC20-091B5D37D291}" destId="{ED8A1C05-FD17-4157-9321-97043D2ADCA6}" srcOrd="0" destOrd="0" presId="urn:microsoft.com/office/officeart/2005/8/layout/hierarchy1"/>
    <dgm:cxn modelId="{3D05A35B-6583-4870-8019-B83F0E40103C}" type="presParOf" srcId="{ED8A1C05-FD17-4157-9321-97043D2ADCA6}" destId="{734BF805-1D7D-4BA5-8CBD-67FAE87EACD6}" srcOrd="0" destOrd="0" presId="urn:microsoft.com/office/officeart/2005/8/layout/hierarchy1"/>
    <dgm:cxn modelId="{E5728B68-14FD-40A1-9BF3-F73665556554}" type="presParOf" srcId="{734BF805-1D7D-4BA5-8CBD-67FAE87EACD6}" destId="{290A6BE3-03BC-4193-917C-3BC0D3A47231}" srcOrd="0" destOrd="0" presId="urn:microsoft.com/office/officeart/2005/8/layout/hierarchy1"/>
    <dgm:cxn modelId="{7DEA17EE-F68F-4390-AEE4-3B493E65B9FE}" type="presParOf" srcId="{734BF805-1D7D-4BA5-8CBD-67FAE87EACD6}" destId="{3336C9C4-C553-46FF-B68C-FE69D8B881B3}" srcOrd="1" destOrd="0" presId="urn:microsoft.com/office/officeart/2005/8/layout/hierarchy1"/>
    <dgm:cxn modelId="{801D6EB7-13D1-486F-A793-0D3D24DE2C65}" type="presParOf" srcId="{ED8A1C05-FD17-4157-9321-97043D2ADCA6}" destId="{C088C6D6-F39B-4B94-801F-284F13E18E56}" srcOrd="1" destOrd="0" presId="urn:microsoft.com/office/officeart/2005/8/layout/hierarchy1"/>
    <dgm:cxn modelId="{36D7EB83-E952-44E9-92F1-513BFDE0A38C}" type="presParOf" srcId="{C088C6D6-F39B-4B94-801F-284F13E18E56}" destId="{6E3055D2-4123-4111-AA16-8B90D6B632D6}" srcOrd="0" destOrd="0" presId="urn:microsoft.com/office/officeart/2005/8/layout/hierarchy1"/>
    <dgm:cxn modelId="{DF0CC1F9-735C-4FE8-A2CD-FB847DA47400}" type="presParOf" srcId="{C088C6D6-F39B-4B94-801F-284F13E18E56}" destId="{F932FDD7-476A-4AEF-87A3-CB8775CF162F}" srcOrd="1" destOrd="0" presId="urn:microsoft.com/office/officeart/2005/8/layout/hierarchy1"/>
    <dgm:cxn modelId="{5FFA56F1-3DFA-4B61-9781-4887DCA13A4D}" type="presParOf" srcId="{F932FDD7-476A-4AEF-87A3-CB8775CF162F}" destId="{DE4F0FBA-CCCC-47BE-AEF9-5EE344E4EA76}" srcOrd="0" destOrd="0" presId="urn:microsoft.com/office/officeart/2005/8/layout/hierarchy1"/>
    <dgm:cxn modelId="{870CD844-4C6B-43CF-8BDC-82EFC1DFF3A0}" type="presParOf" srcId="{DE4F0FBA-CCCC-47BE-AEF9-5EE344E4EA76}" destId="{E6A15410-C91D-4773-81D5-BCAA9E800B19}" srcOrd="0" destOrd="0" presId="urn:microsoft.com/office/officeart/2005/8/layout/hierarchy1"/>
    <dgm:cxn modelId="{DAE4BD9F-FCCB-4D8F-AABF-724863ADDCDC}" type="presParOf" srcId="{DE4F0FBA-CCCC-47BE-AEF9-5EE344E4EA76}" destId="{A8A679BF-8814-492F-803D-E0D3196C6083}" srcOrd="1" destOrd="0" presId="urn:microsoft.com/office/officeart/2005/8/layout/hierarchy1"/>
    <dgm:cxn modelId="{75419011-18C6-401C-9066-0B0539865EDA}" type="presParOf" srcId="{F932FDD7-476A-4AEF-87A3-CB8775CF162F}" destId="{5CC7829E-20D7-43B5-9C33-4D26772288ED}" srcOrd="1" destOrd="0" presId="urn:microsoft.com/office/officeart/2005/8/layout/hierarchy1"/>
    <dgm:cxn modelId="{BE379787-1AD1-47DC-86FD-42C4CDDBD16C}" type="presParOf" srcId="{C088C6D6-F39B-4B94-801F-284F13E18E56}" destId="{94098D59-11C0-430B-8CFA-7FEEF7CDA836}" srcOrd="2" destOrd="0" presId="urn:microsoft.com/office/officeart/2005/8/layout/hierarchy1"/>
    <dgm:cxn modelId="{A256CDBB-EE18-4B02-A89D-7A91C6A03851}" type="presParOf" srcId="{C088C6D6-F39B-4B94-801F-284F13E18E56}" destId="{4AB1D8BF-7F0B-43E3-9260-96AAFE2BC27A}" srcOrd="3" destOrd="0" presId="urn:microsoft.com/office/officeart/2005/8/layout/hierarchy1"/>
    <dgm:cxn modelId="{488F52F5-4EA4-4252-A36C-EA8E54733DFE}" type="presParOf" srcId="{4AB1D8BF-7F0B-43E3-9260-96AAFE2BC27A}" destId="{B475548E-FF99-4653-8989-9C57E97A3F17}" srcOrd="0" destOrd="0" presId="urn:microsoft.com/office/officeart/2005/8/layout/hierarchy1"/>
    <dgm:cxn modelId="{C6F16B79-004C-4D24-96C3-56A5DE5EDF13}" type="presParOf" srcId="{B475548E-FF99-4653-8989-9C57E97A3F17}" destId="{B6FA6A21-4A24-420B-AC27-837552ED01B7}" srcOrd="0" destOrd="0" presId="urn:microsoft.com/office/officeart/2005/8/layout/hierarchy1"/>
    <dgm:cxn modelId="{76317F10-311F-47D2-9D24-A922BB2B7F96}" type="presParOf" srcId="{B475548E-FF99-4653-8989-9C57E97A3F17}" destId="{89E9F18E-E1EE-42ED-A727-D3437989A7EC}" srcOrd="1" destOrd="0" presId="urn:microsoft.com/office/officeart/2005/8/layout/hierarchy1"/>
    <dgm:cxn modelId="{22C83605-6119-4E5E-8676-E9A911E76F56}" type="presParOf" srcId="{4AB1D8BF-7F0B-43E3-9260-96AAFE2BC27A}" destId="{4EA9DB69-EB14-4C65-9F67-13E9420C078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D5EED-311C-4E0A-8A79-51305A9C3767}" type="doc">
      <dgm:prSet loTypeId="urn:microsoft.com/office/officeart/2005/8/layout/process1" loCatId="process" qsTypeId="urn:microsoft.com/office/officeart/2005/8/quickstyle/simple1" qsCatId="simple" csTypeId="urn:microsoft.com/office/officeart/2005/8/colors/accent1_2" csCatId="accent1" phldr="1"/>
      <dgm:spPr/>
    </dgm:pt>
    <dgm:pt modelId="{580A19DF-8DA2-4AF9-AD96-0E53CDFD1A11}" type="pres">
      <dgm:prSet presAssocID="{240D5EED-311C-4E0A-8A79-51305A9C3767}" presName="Name0" presStyleCnt="0">
        <dgm:presLayoutVars>
          <dgm:dir/>
          <dgm:resizeHandles val="exact"/>
        </dgm:presLayoutVars>
      </dgm:prSet>
      <dgm:spPr/>
    </dgm:pt>
  </dgm:ptLst>
  <dgm:cxnLst>
    <dgm:cxn modelId="{A5C296D5-F5ED-44A7-B110-F4C2769F4AC5}" type="presOf" srcId="{240D5EED-311C-4E0A-8A79-51305A9C3767}" destId="{580A19DF-8DA2-4AF9-AD96-0E53CDFD1A1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57428-676F-4EEA-B86F-84C7F9DFE95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A7A70586-5006-40C8-9B69-01CB0573A8AC}">
      <dgm:prSet phldrT="[Text]" custT="1"/>
      <dgm:spPr/>
      <dgm:t>
        <a:bodyPr/>
        <a:lstStyle/>
        <a:p>
          <a:r>
            <a:rPr lang="it-IT" sz="2800" dirty="0" smtClean="0">
              <a:latin typeface="+mj-lt"/>
            </a:rPr>
            <a:t>Sostituzione</a:t>
          </a:r>
          <a:endParaRPr lang="it-IT" sz="1900" dirty="0">
            <a:latin typeface="+mj-lt"/>
          </a:endParaRPr>
        </a:p>
      </dgm:t>
    </dgm:pt>
    <dgm:pt modelId="{C1BBD8A8-1CD6-45B1-990C-0B41870867C5}" type="parTrans" cxnId="{A3B86B3E-2727-4A4F-A527-A4E32E854DBB}">
      <dgm:prSet/>
      <dgm:spPr/>
      <dgm:t>
        <a:bodyPr/>
        <a:lstStyle/>
        <a:p>
          <a:endParaRPr lang="it-IT"/>
        </a:p>
      </dgm:t>
    </dgm:pt>
    <dgm:pt modelId="{7927CD74-1D6A-4149-A0CB-6DC77782A1E2}" type="sibTrans" cxnId="{A3B86B3E-2727-4A4F-A527-A4E32E854DBB}">
      <dgm:prSet/>
      <dgm:spPr/>
      <dgm:t>
        <a:bodyPr/>
        <a:lstStyle/>
        <a:p>
          <a:endParaRPr lang="it-IT"/>
        </a:p>
      </dgm:t>
    </dgm:pt>
    <dgm:pt modelId="{05F3F9C6-5D36-42B9-8B1A-1A26D997DA3F}">
      <dgm:prSet phldrT="[Text]" custT="1"/>
      <dgm:spPr/>
      <dgm:t>
        <a:bodyPr/>
        <a:lstStyle/>
        <a:p>
          <a:r>
            <a:rPr lang="it-IT" sz="2800" dirty="0" smtClean="0">
              <a:latin typeface="+mj-lt"/>
            </a:rPr>
            <a:t>Facilitazione</a:t>
          </a:r>
          <a:endParaRPr lang="it-IT" sz="2800" dirty="0">
            <a:latin typeface="+mj-lt"/>
          </a:endParaRPr>
        </a:p>
      </dgm:t>
    </dgm:pt>
    <dgm:pt modelId="{62FC52D8-E164-4F7F-AE05-43862049E370}" type="parTrans" cxnId="{607CAC0A-2293-4520-A07A-E8EE88E4A7CB}">
      <dgm:prSet/>
      <dgm:spPr/>
      <dgm:t>
        <a:bodyPr/>
        <a:lstStyle/>
        <a:p>
          <a:endParaRPr lang="it-IT"/>
        </a:p>
      </dgm:t>
    </dgm:pt>
    <dgm:pt modelId="{BFE30164-EE2E-4317-9742-05EA879FD0D9}" type="sibTrans" cxnId="{607CAC0A-2293-4520-A07A-E8EE88E4A7CB}">
      <dgm:prSet/>
      <dgm:spPr/>
      <dgm:t>
        <a:bodyPr/>
        <a:lstStyle/>
        <a:p>
          <a:endParaRPr lang="it-IT"/>
        </a:p>
      </dgm:t>
    </dgm:pt>
    <dgm:pt modelId="{67026EF6-B72C-4B54-A4F3-CBFFF7D82D1D}">
      <dgm:prSet phldrT="[Text]" custT="1"/>
      <dgm:spPr/>
      <dgm:t>
        <a:bodyPr/>
        <a:lstStyle/>
        <a:p>
          <a:r>
            <a:rPr lang="it-IT" sz="2800" dirty="0" smtClean="0">
              <a:latin typeface="+mj-lt"/>
            </a:rPr>
            <a:t>Riduzione o semplificazione</a:t>
          </a:r>
          <a:endParaRPr lang="it-IT" sz="2800" dirty="0">
            <a:latin typeface="+mj-lt"/>
          </a:endParaRPr>
        </a:p>
      </dgm:t>
    </dgm:pt>
    <dgm:pt modelId="{78C27F42-6BFF-4C81-B604-8E394ECCE440}" type="parTrans" cxnId="{EFB7D37A-A31F-49B8-B852-2761EF30BD24}">
      <dgm:prSet/>
      <dgm:spPr/>
      <dgm:t>
        <a:bodyPr/>
        <a:lstStyle/>
        <a:p>
          <a:endParaRPr lang="it-IT"/>
        </a:p>
      </dgm:t>
    </dgm:pt>
    <dgm:pt modelId="{973523A8-1473-4C46-8A87-B1CFDAB8A0E3}" type="sibTrans" cxnId="{EFB7D37A-A31F-49B8-B852-2761EF30BD24}">
      <dgm:prSet/>
      <dgm:spPr/>
      <dgm:t>
        <a:bodyPr/>
        <a:lstStyle/>
        <a:p>
          <a:endParaRPr lang="it-IT"/>
        </a:p>
      </dgm:t>
    </dgm:pt>
    <dgm:pt modelId="{E2E2B4EF-A1C3-4857-8BC6-966B3436C37A}">
      <dgm:prSet/>
      <dgm:spPr/>
      <dgm:t>
        <a:bodyPr/>
        <a:lstStyle/>
        <a:p>
          <a:r>
            <a:rPr lang="it-IT" dirty="0" smtClean="0">
              <a:latin typeface="+mj-lt"/>
            </a:rPr>
            <a:t>Obiettivo uguale, si modifica l’accessibilità (registrazioni audio dei testi, cards, LIS, Braille, etc.)</a:t>
          </a:r>
          <a:endParaRPr lang="it-IT" dirty="0">
            <a:latin typeface="+mj-lt"/>
          </a:endParaRPr>
        </a:p>
      </dgm:t>
    </dgm:pt>
    <dgm:pt modelId="{A8CCF3E6-E091-4E3A-A0DE-CEC8362C36BA}" type="parTrans" cxnId="{30379570-7DBA-4231-A417-5A37256B61CE}">
      <dgm:prSet/>
      <dgm:spPr/>
      <dgm:t>
        <a:bodyPr/>
        <a:lstStyle/>
        <a:p>
          <a:endParaRPr lang="it-IT"/>
        </a:p>
      </dgm:t>
    </dgm:pt>
    <dgm:pt modelId="{9F666095-0356-43BA-9B7B-C6F73439BBCD}" type="sibTrans" cxnId="{30379570-7DBA-4231-A417-5A37256B61CE}">
      <dgm:prSet/>
      <dgm:spPr/>
      <dgm:t>
        <a:bodyPr/>
        <a:lstStyle/>
        <a:p>
          <a:endParaRPr lang="it-IT"/>
        </a:p>
      </dgm:t>
    </dgm:pt>
    <dgm:pt modelId="{EBD97B4B-BF38-4885-9040-CC8360CA7D86}">
      <dgm:prSet/>
      <dgm:spPr/>
      <dgm:t>
        <a:bodyPr/>
        <a:lstStyle/>
        <a:p>
          <a:r>
            <a:rPr lang="it-IT" dirty="0" smtClean="0">
              <a:latin typeface="+mj-lt"/>
            </a:rPr>
            <a:t>Ricontestualizzare: uso di tecnologie motivanti (LIM, software), contesti didattici interattivi (cooperative learning, tutoring, etc.), contesti reali (pagare al supermercato.)</a:t>
          </a:r>
          <a:endParaRPr lang="it-IT" dirty="0">
            <a:latin typeface="+mj-lt"/>
          </a:endParaRPr>
        </a:p>
      </dgm:t>
    </dgm:pt>
    <dgm:pt modelId="{DFDB68CA-2439-4200-90CF-8C2065314319}" type="parTrans" cxnId="{347432F0-0704-4581-A486-DA1395812DAF}">
      <dgm:prSet/>
      <dgm:spPr/>
      <dgm:t>
        <a:bodyPr/>
        <a:lstStyle/>
        <a:p>
          <a:endParaRPr lang="it-IT"/>
        </a:p>
      </dgm:t>
    </dgm:pt>
    <dgm:pt modelId="{4EB3559A-6E12-4C5E-B52F-3AFD1D08452D}" type="sibTrans" cxnId="{347432F0-0704-4581-A486-DA1395812DAF}">
      <dgm:prSet/>
      <dgm:spPr/>
      <dgm:t>
        <a:bodyPr/>
        <a:lstStyle/>
        <a:p>
          <a:endParaRPr lang="it-IT"/>
        </a:p>
      </dgm:t>
    </dgm:pt>
    <dgm:pt modelId="{D19CDA11-A55F-4E83-A758-65449A466DDB}">
      <dgm:prSet/>
      <dgm:spPr/>
      <dgm:t>
        <a:bodyPr/>
        <a:lstStyle/>
        <a:p>
          <a:r>
            <a:rPr lang="it-IT" dirty="0" smtClean="0">
              <a:latin typeface="+mj-lt"/>
            </a:rPr>
            <a:t>Semplificare l’obiettivo: modificazione del lessico, riduzione dei concetti, semplificare i criteri di esecuzione.</a:t>
          </a:r>
          <a:endParaRPr lang="it-IT" dirty="0">
            <a:latin typeface="+mj-lt"/>
          </a:endParaRPr>
        </a:p>
      </dgm:t>
    </dgm:pt>
    <dgm:pt modelId="{DD7DD4C1-CEB3-4D02-B7A5-2414DDDDD8DA}" type="parTrans" cxnId="{4FC8A045-EF51-45E3-A5E4-49D81CEA961B}">
      <dgm:prSet/>
      <dgm:spPr/>
      <dgm:t>
        <a:bodyPr/>
        <a:lstStyle/>
        <a:p>
          <a:endParaRPr lang="it-IT"/>
        </a:p>
      </dgm:t>
    </dgm:pt>
    <dgm:pt modelId="{8F127395-CC58-4076-AAF9-119C6EB6BA62}" type="sibTrans" cxnId="{4FC8A045-EF51-45E3-A5E4-49D81CEA961B}">
      <dgm:prSet/>
      <dgm:spPr/>
      <dgm:t>
        <a:bodyPr/>
        <a:lstStyle/>
        <a:p>
          <a:endParaRPr lang="it-IT"/>
        </a:p>
      </dgm:t>
    </dgm:pt>
    <dgm:pt modelId="{C6F91E0C-A7EB-4E68-A0AF-EED48337734B}">
      <dgm:prSet phldrT="[Text]" custT="1"/>
      <dgm:spPr/>
      <dgm:t>
        <a:bodyPr/>
        <a:lstStyle/>
        <a:p>
          <a:r>
            <a:rPr lang="it-IT" sz="2800" dirty="0" smtClean="0">
              <a:latin typeface="+mj-lt"/>
            </a:rPr>
            <a:t>Scomposizione nei nuclei fondanti</a:t>
          </a:r>
          <a:endParaRPr lang="it-IT" sz="2800" dirty="0">
            <a:latin typeface="+mj-lt"/>
          </a:endParaRPr>
        </a:p>
      </dgm:t>
    </dgm:pt>
    <dgm:pt modelId="{3F65A221-5229-4D24-8C4C-ABD64734D741}" type="parTrans" cxnId="{B5F7D5DA-2FB9-4CCF-B630-0AFE098A5F10}">
      <dgm:prSet/>
      <dgm:spPr/>
      <dgm:t>
        <a:bodyPr/>
        <a:lstStyle/>
        <a:p>
          <a:endParaRPr lang="it-IT"/>
        </a:p>
      </dgm:t>
    </dgm:pt>
    <dgm:pt modelId="{E9FD9323-D312-47A4-BAF7-3E1EC95CED03}" type="sibTrans" cxnId="{B5F7D5DA-2FB9-4CCF-B630-0AFE098A5F10}">
      <dgm:prSet/>
      <dgm:spPr/>
      <dgm:t>
        <a:bodyPr/>
        <a:lstStyle/>
        <a:p>
          <a:endParaRPr lang="it-IT"/>
        </a:p>
      </dgm:t>
    </dgm:pt>
    <dgm:pt modelId="{A2C0646C-A17D-48EB-B0D5-11382969F034}">
      <dgm:prSet custT="1"/>
      <dgm:spPr/>
      <dgm:t>
        <a:bodyPr/>
        <a:lstStyle/>
        <a:p>
          <a:r>
            <a:rPr lang="it-IT" sz="1800" dirty="0" smtClean="0">
              <a:latin typeface="+mj-lt"/>
            </a:rPr>
            <a:t>Trovare nuclei fondanti della disciplica più accessibili (storia: cause dei cambiamenti – storia personale)</a:t>
          </a:r>
          <a:endParaRPr lang="it-IT" sz="1800" dirty="0">
            <a:latin typeface="+mj-lt"/>
          </a:endParaRPr>
        </a:p>
      </dgm:t>
    </dgm:pt>
    <dgm:pt modelId="{3CB2549C-77DD-45A3-9151-3D46C3E1681E}" type="parTrans" cxnId="{DFD6C73A-253B-4C9C-AEDF-0E171F6F78E3}">
      <dgm:prSet/>
      <dgm:spPr/>
      <dgm:t>
        <a:bodyPr/>
        <a:lstStyle/>
        <a:p>
          <a:endParaRPr lang="it-IT"/>
        </a:p>
      </dgm:t>
    </dgm:pt>
    <dgm:pt modelId="{F8CEEEA9-D965-49B5-AF25-6D86A0327141}" type="sibTrans" cxnId="{DFD6C73A-253B-4C9C-AEDF-0E171F6F78E3}">
      <dgm:prSet/>
      <dgm:spPr/>
      <dgm:t>
        <a:bodyPr/>
        <a:lstStyle/>
        <a:p>
          <a:endParaRPr lang="it-IT"/>
        </a:p>
      </dgm:t>
    </dgm:pt>
    <dgm:pt modelId="{2FC7CED4-CA24-445C-A63D-F4622B040571}" type="pres">
      <dgm:prSet presAssocID="{6A557428-676F-4EEA-B86F-84C7F9DFE953}" presName="linear" presStyleCnt="0">
        <dgm:presLayoutVars>
          <dgm:dir/>
          <dgm:animLvl val="lvl"/>
          <dgm:resizeHandles val="exact"/>
        </dgm:presLayoutVars>
      </dgm:prSet>
      <dgm:spPr/>
      <dgm:t>
        <a:bodyPr/>
        <a:lstStyle/>
        <a:p>
          <a:endParaRPr lang="it-IT"/>
        </a:p>
      </dgm:t>
    </dgm:pt>
    <dgm:pt modelId="{CFF41F64-CCD0-48EB-A054-816A08F82E90}" type="pres">
      <dgm:prSet presAssocID="{A7A70586-5006-40C8-9B69-01CB0573A8AC}" presName="parentLin" presStyleCnt="0"/>
      <dgm:spPr/>
    </dgm:pt>
    <dgm:pt modelId="{DEDFC242-5EBA-4833-9EF5-B9CC6CAFF54B}" type="pres">
      <dgm:prSet presAssocID="{A7A70586-5006-40C8-9B69-01CB0573A8AC}" presName="parentLeftMargin" presStyleLbl="node1" presStyleIdx="0" presStyleCnt="4"/>
      <dgm:spPr/>
      <dgm:t>
        <a:bodyPr/>
        <a:lstStyle/>
        <a:p>
          <a:endParaRPr lang="it-IT"/>
        </a:p>
      </dgm:t>
    </dgm:pt>
    <dgm:pt modelId="{778CC4AA-36F4-43ED-B64D-CF822458D3E0}" type="pres">
      <dgm:prSet presAssocID="{A7A70586-5006-40C8-9B69-01CB0573A8AC}" presName="parentText" presStyleLbl="node1" presStyleIdx="0" presStyleCnt="4">
        <dgm:presLayoutVars>
          <dgm:chMax val="0"/>
          <dgm:bulletEnabled val="1"/>
        </dgm:presLayoutVars>
      </dgm:prSet>
      <dgm:spPr/>
      <dgm:t>
        <a:bodyPr/>
        <a:lstStyle/>
        <a:p>
          <a:endParaRPr lang="it-IT"/>
        </a:p>
      </dgm:t>
    </dgm:pt>
    <dgm:pt modelId="{CD34544A-9494-4B82-8B1C-0784410B1202}" type="pres">
      <dgm:prSet presAssocID="{A7A70586-5006-40C8-9B69-01CB0573A8AC}" presName="negativeSpace" presStyleCnt="0"/>
      <dgm:spPr/>
    </dgm:pt>
    <dgm:pt modelId="{F7442B79-155D-4DA8-969E-78881AC598C3}" type="pres">
      <dgm:prSet presAssocID="{A7A70586-5006-40C8-9B69-01CB0573A8AC}" presName="childText" presStyleLbl="conFgAcc1" presStyleIdx="0" presStyleCnt="4">
        <dgm:presLayoutVars>
          <dgm:bulletEnabled val="1"/>
        </dgm:presLayoutVars>
      </dgm:prSet>
      <dgm:spPr/>
      <dgm:t>
        <a:bodyPr/>
        <a:lstStyle/>
        <a:p>
          <a:endParaRPr lang="it-IT"/>
        </a:p>
      </dgm:t>
    </dgm:pt>
    <dgm:pt modelId="{D6F151D9-5AB6-4986-AA60-D1E0FD45C740}" type="pres">
      <dgm:prSet presAssocID="{7927CD74-1D6A-4149-A0CB-6DC77782A1E2}" presName="spaceBetweenRectangles" presStyleCnt="0"/>
      <dgm:spPr/>
    </dgm:pt>
    <dgm:pt modelId="{E4674488-754E-43B6-9714-67A665B61376}" type="pres">
      <dgm:prSet presAssocID="{05F3F9C6-5D36-42B9-8B1A-1A26D997DA3F}" presName="parentLin" presStyleCnt="0"/>
      <dgm:spPr/>
    </dgm:pt>
    <dgm:pt modelId="{A7AB6C76-A394-4A3B-9F60-ECDC388A2661}" type="pres">
      <dgm:prSet presAssocID="{05F3F9C6-5D36-42B9-8B1A-1A26D997DA3F}" presName="parentLeftMargin" presStyleLbl="node1" presStyleIdx="0" presStyleCnt="4"/>
      <dgm:spPr/>
      <dgm:t>
        <a:bodyPr/>
        <a:lstStyle/>
        <a:p>
          <a:endParaRPr lang="it-IT"/>
        </a:p>
      </dgm:t>
    </dgm:pt>
    <dgm:pt modelId="{DA15FC33-AEF5-480D-884E-2AD4BA0794FD}" type="pres">
      <dgm:prSet presAssocID="{05F3F9C6-5D36-42B9-8B1A-1A26D997DA3F}" presName="parentText" presStyleLbl="node1" presStyleIdx="1" presStyleCnt="4">
        <dgm:presLayoutVars>
          <dgm:chMax val="0"/>
          <dgm:bulletEnabled val="1"/>
        </dgm:presLayoutVars>
      </dgm:prSet>
      <dgm:spPr/>
      <dgm:t>
        <a:bodyPr/>
        <a:lstStyle/>
        <a:p>
          <a:endParaRPr lang="it-IT"/>
        </a:p>
      </dgm:t>
    </dgm:pt>
    <dgm:pt modelId="{A5CA9657-5875-4CC4-8D78-8B79A5B04943}" type="pres">
      <dgm:prSet presAssocID="{05F3F9C6-5D36-42B9-8B1A-1A26D997DA3F}" presName="negativeSpace" presStyleCnt="0"/>
      <dgm:spPr/>
    </dgm:pt>
    <dgm:pt modelId="{ABE79CD4-82AE-498E-8FF7-7588B672A852}" type="pres">
      <dgm:prSet presAssocID="{05F3F9C6-5D36-42B9-8B1A-1A26D997DA3F}" presName="childText" presStyleLbl="conFgAcc1" presStyleIdx="1" presStyleCnt="4">
        <dgm:presLayoutVars>
          <dgm:bulletEnabled val="1"/>
        </dgm:presLayoutVars>
      </dgm:prSet>
      <dgm:spPr/>
      <dgm:t>
        <a:bodyPr/>
        <a:lstStyle/>
        <a:p>
          <a:endParaRPr lang="it-IT"/>
        </a:p>
      </dgm:t>
    </dgm:pt>
    <dgm:pt modelId="{F143229C-5F6C-4CF6-8AE4-9D5463F3808C}" type="pres">
      <dgm:prSet presAssocID="{BFE30164-EE2E-4317-9742-05EA879FD0D9}" presName="spaceBetweenRectangles" presStyleCnt="0"/>
      <dgm:spPr/>
    </dgm:pt>
    <dgm:pt modelId="{3960E015-E25A-4914-9186-F9E25439C010}" type="pres">
      <dgm:prSet presAssocID="{67026EF6-B72C-4B54-A4F3-CBFFF7D82D1D}" presName="parentLin" presStyleCnt="0"/>
      <dgm:spPr/>
    </dgm:pt>
    <dgm:pt modelId="{7CAFB38C-742D-4DD0-A47B-1A56FAFA8BC0}" type="pres">
      <dgm:prSet presAssocID="{67026EF6-B72C-4B54-A4F3-CBFFF7D82D1D}" presName="parentLeftMargin" presStyleLbl="node1" presStyleIdx="1" presStyleCnt="4"/>
      <dgm:spPr/>
      <dgm:t>
        <a:bodyPr/>
        <a:lstStyle/>
        <a:p>
          <a:endParaRPr lang="it-IT"/>
        </a:p>
      </dgm:t>
    </dgm:pt>
    <dgm:pt modelId="{17A63373-6A39-4A4F-858B-1A2B03BDDC4A}" type="pres">
      <dgm:prSet presAssocID="{67026EF6-B72C-4B54-A4F3-CBFFF7D82D1D}" presName="parentText" presStyleLbl="node1" presStyleIdx="2" presStyleCnt="4">
        <dgm:presLayoutVars>
          <dgm:chMax val="0"/>
          <dgm:bulletEnabled val="1"/>
        </dgm:presLayoutVars>
      </dgm:prSet>
      <dgm:spPr/>
      <dgm:t>
        <a:bodyPr/>
        <a:lstStyle/>
        <a:p>
          <a:endParaRPr lang="it-IT"/>
        </a:p>
      </dgm:t>
    </dgm:pt>
    <dgm:pt modelId="{03B54940-A489-470F-B184-AD3D266F1049}" type="pres">
      <dgm:prSet presAssocID="{67026EF6-B72C-4B54-A4F3-CBFFF7D82D1D}" presName="negativeSpace" presStyleCnt="0"/>
      <dgm:spPr/>
    </dgm:pt>
    <dgm:pt modelId="{D6EEEBD3-C9B9-4FCE-A053-5197AACF7DA9}" type="pres">
      <dgm:prSet presAssocID="{67026EF6-B72C-4B54-A4F3-CBFFF7D82D1D}" presName="childText" presStyleLbl="conFgAcc1" presStyleIdx="2" presStyleCnt="4">
        <dgm:presLayoutVars>
          <dgm:bulletEnabled val="1"/>
        </dgm:presLayoutVars>
      </dgm:prSet>
      <dgm:spPr/>
      <dgm:t>
        <a:bodyPr/>
        <a:lstStyle/>
        <a:p>
          <a:endParaRPr lang="it-IT"/>
        </a:p>
      </dgm:t>
    </dgm:pt>
    <dgm:pt modelId="{A084638C-89BE-4FDD-BFEC-5CD3A6E0B658}" type="pres">
      <dgm:prSet presAssocID="{973523A8-1473-4C46-8A87-B1CFDAB8A0E3}" presName="spaceBetweenRectangles" presStyleCnt="0"/>
      <dgm:spPr/>
    </dgm:pt>
    <dgm:pt modelId="{E73FC9FC-8D24-4AD1-84D1-A0BBB365493D}" type="pres">
      <dgm:prSet presAssocID="{C6F91E0C-A7EB-4E68-A0AF-EED48337734B}" presName="parentLin" presStyleCnt="0"/>
      <dgm:spPr/>
    </dgm:pt>
    <dgm:pt modelId="{D29A7BD4-33D3-4D5F-BE41-D8ECB721751B}" type="pres">
      <dgm:prSet presAssocID="{C6F91E0C-A7EB-4E68-A0AF-EED48337734B}" presName="parentLeftMargin" presStyleLbl="node1" presStyleIdx="2" presStyleCnt="4"/>
      <dgm:spPr/>
      <dgm:t>
        <a:bodyPr/>
        <a:lstStyle/>
        <a:p>
          <a:endParaRPr lang="it-IT"/>
        </a:p>
      </dgm:t>
    </dgm:pt>
    <dgm:pt modelId="{E186DF77-E4DB-489F-835F-D882EE699804}" type="pres">
      <dgm:prSet presAssocID="{C6F91E0C-A7EB-4E68-A0AF-EED48337734B}" presName="parentText" presStyleLbl="node1" presStyleIdx="3" presStyleCnt="4" custScaleX="115387">
        <dgm:presLayoutVars>
          <dgm:chMax val="0"/>
          <dgm:bulletEnabled val="1"/>
        </dgm:presLayoutVars>
      </dgm:prSet>
      <dgm:spPr/>
      <dgm:t>
        <a:bodyPr/>
        <a:lstStyle/>
        <a:p>
          <a:endParaRPr lang="it-IT"/>
        </a:p>
      </dgm:t>
    </dgm:pt>
    <dgm:pt modelId="{924EA323-3B02-476B-90DD-4BD64631E5B3}" type="pres">
      <dgm:prSet presAssocID="{C6F91E0C-A7EB-4E68-A0AF-EED48337734B}" presName="negativeSpace" presStyleCnt="0"/>
      <dgm:spPr/>
    </dgm:pt>
    <dgm:pt modelId="{AAE753C3-8D29-4D42-A31E-669E444ED41B}" type="pres">
      <dgm:prSet presAssocID="{C6F91E0C-A7EB-4E68-A0AF-EED48337734B}" presName="childText" presStyleLbl="conFgAcc1" presStyleIdx="3" presStyleCnt="4">
        <dgm:presLayoutVars>
          <dgm:bulletEnabled val="1"/>
        </dgm:presLayoutVars>
      </dgm:prSet>
      <dgm:spPr/>
      <dgm:t>
        <a:bodyPr/>
        <a:lstStyle/>
        <a:p>
          <a:endParaRPr lang="it-IT"/>
        </a:p>
      </dgm:t>
    </dgm:pt>
  </dgm:ptLst>
  <dgm:cxnLst>
    <dgm:cxn modelId="{EFB7D37A-A31F-49B8-B852-2761EF30BD24}" srcId="{6A557428-676F-4EEA-B86F-84C7F9DFE953}" destId="{67026EF6-B72C-4B54-A4F3-CBFFF7D82D1D}" srcOrd="2" destOrd="0" parTransId="{78C27F42-6BFF-4C81-B604-8E394ECCE440}" sibTransId="{973523A8-1473-4C46-8A87-B1CFDAB8A0E3}"/>
    <dgm:cxn modelId="{D69201AE-8776-4DC6-A005-DDDA4F7A952E}" type="presOf" srcId="{A2C0646C-A17D-48EB-B0D5-11382969F034}" destId="{AAE753C3-8D29-4D42-A31E-669E444ED41B}" srcOrd="0" destOrd="0" presId="urn:microsoft.com/office/officeart/2005/8/layout/list1"/>
    <dgm:cxn modelId="{607CAC0A-2293-4520-A07A-E8EE88E4A7CB}" srcId="{6A557428-676F-4EEA-B86F-84C7F9DFE953}" destId="{05F3F9C6-5D36-42B9-8B1A-1A26D997DA3F}" srcOrd="1" destOrd="0" parTransId="{62FC52D8-E164-4F7F-AE05-43862049E370}" sibTransId="{BFE30164-EE2E-4317-9742-05EA879FD0D9}"/>
    <dgm:cxn modelId="{77107B50-AAB1-4BEA-A300-78CA8F530BF3}" type="presOf" srcId="{6A557428-676F-4EEA-B86F-84C7F9DFE953}" destId="{2FC7CED4-CA24-445C-A63D-F4622B040571}" srcOrd="0" destOrd="0" presId="urn:microsoft.com/office/officeart/2005/8/layout/list1"/>
    <dgm:cxn modelId="{35283648-9A43-4D70-850A-950A0C82F27A}" type="presOf" srcId="{05F3F9C6-5D36-42B9-8B1A-1A26D997DA3F}" destId="{DA15FC33-AEF5-480D-884E-2AD4BA0794FD}" srcOrd="1" destOrd="0" presId="urn:microsoft.com/office/officeart/2005/8/layout/list1"/>
    <dgm:cxn modelId="{4FC8A045-EF51-45E3-A5E4-49D81CEA961B}" srcId="{67026EF6-B72C-4B54-A4F3-CBFFF7D82D1D}" destId="{D19CDA11-A55F-4E83-A758-65449A466DDB}" srcOrd="0" destOrd="0" parTransId="{DD7DD4C1-CEB3-4D02-B7A5-2414DDDDD8DA}" sibTransId="{8F127395-CC58-4076-AAF9-119C6EB6BA62}"/>
    <dgm:cxn modelId="{5D30155C-9E2C-4BD4-B817-245B6B04D0CF}" type="presOf" srcId="{C6F91E0C-A7EB-4E68-A0AF-EED48337734B}" destId="{D29A7BD4-33D3-4D5F-BE41-D8ECB721751B}" srcOrd="0" destOrd="0" presId="urn:microsoft.com/office/officeart/2005/8/layout/list1"/>
    <dgm:cxn modelId="{347432F0-0704-4581-A486-DA1395812DAF}" srcId="{05F3F9C6-5D36-42B9-8B1A-1A26D997DA3F}" destId="{EBD97B4B-BF38-4885-9040-CC8360CA7D86}" srcOrd="0" destOrd="0" parTransId="{DFDB68CA-2439-4200-90CF-8C2065314319}" sibTransId="{4EB3559A-6E12-4C5E-B52F-3AFD1D08452D}"/>
    <dgm:cxn modelId="{9EFFE8F4-7A16-4395-ABBF-DBCFED463DDA}" type="presOf" srcId="{EBD97B4B-BF38-4885-9040-CC8360CA7D86}" destId="{ABE79CD4-82AE-498E-8FF7-7588B672A852}" srcOrd="0" destOrd="0" presId="urn:microsoft.com/office/officeart/2005/8/layout/list1"/>
    <dgm:cxn modelId="{A9FDBAA9-4137-4EE1-A531-9AB57B2094CD}" type="presOf" srcId="{67026EF6-B72C-4B54-A4F3-CBFFF7D82D1D}" destId="{17A63373-6A39-4A4F-858B-1A2B03BDDC4A}" srcOrd="1" destOrd="0" presId="urn:microsoft.com/office/officeart/2005/8/layout/list1"/>
    <dgm:cxn modelId="{BDB63E53-CAD0-4A5A-B14F-2EF6F05DA9AE}" type="presOf" srcId="{A7A70586-5006-40C8-9B69-01CB0573A8AC}" destId="{DEDFC242-5EBA-4833-9EF5-B9CC6CAFF54B}" srcOrd="0" destOrd="0" presId="urn:microsoft.com/office/officeart/2005/8/layout/list1"/>
    <dgm:cxn modelId="{A3B86B3E-2727-4A4F-A527-A4E32E854DBB}" srcId="{6A557428-676F-4EEA-B86F-84C7F9DFE953}" destId="{A7A70586-5006-40C8-9B69-01CB0573A8AC}" srcOrd="0" destOrd="0" parTransId="{C1BBD8A8-1CD6-45B1-990C-0B41870867C5}" sibTransId="{7927CD74-1D6A-4149-A0CB-6DC77782A1E2}"/>
    <dgm:cxn modelId="{DFD6C73A-253B-4C9C-AEDF-0E171F6F78E3}" srcId="{C6F91E0C-A7EB-4E68-A0AF-EED48337734B}" destId="{A2C0646C-A17D-48EB-B0D5-11382969F034}" srcOrd="0" destOrd="0" parTransId="{3CB2549C-77DD-45A3-9151-3D46C3E1681E}" sibTransId="{F8CEEEA9-D965-49B5-AF25-6D86A0327141}"/>
    <dgm:cxn modelId="{9AB4D2DF-3CAF-4C3B-9791-8B1B53CB3EB5}" type="presOf" srcId="{D19CDA11-A55F-4E83-A758-65449A466DDB}" destId="{D6EEEBD3-C9B9-4FCE-A053-5197AACF7DA9}" srcOrd="0" destOrd="0" presId="urn:microsoft.com/office/officeart/2005/8/layout/list1"/>
    <dgm:cxn modelId="{5B2FD696-78E7-4F28-BAF6-1812A32EB6F2}" type="presOf" srcId="{E2E2B4EF-A1C3-4857-8BC6-966B3436C37A}" destId="{F7442B79-155D-4DA8-969E-78881AC598C3}" srcOrd="0" destOrd="0" presId="urn:microsoft.com/office/officeart/2005/8/layout/list1"/>
    <dgm:cxn modelId="{30379570-7DBA-4231-A417-5A37256B61CE}" srcId="{A7A70586-5006-40C8-9B69-01CB0573A8AC}" destId="{E2E2B4EF-A1C3-4857-8BC6-966B3436C37A}" srcOrd="0" destOrd="0" parTransId="{A8CCF3E6-E091-4E3A-A0DE-CEC8362C36BA}" sibTransId="{9F666095-0356-43BA-9B7B-C6F73439BBCD}"/>
    <dgm:cxn modelId="{B5F7D5DA-2FB9-4CCF-B630-0AFE098A5F10}" srcId="{6A557428-676F-4EEA-B86F-84C7F9DFE953}" destId="{C6F91E0C-A7EB-4E68-A0AF-EED48337734B}" srcOrd="3" destOrd="0" parTransId="{3F65A221-5229-4D24-8C4C-ABD64734D741}" sibTransId="{E9FD9323-D312-47A4-BAF7-3E1EC95CED03}"/>
    <dgm:cxn modelId="{876BC8D5-F1A5-45C7-A125-1964D593DEC7}" type="presOf" srcId="{C6F91E0C-A7EB-4E68-A0AF-EED48337734B}" destId="{E186DF77-E4DB-489F-835F-D882EE699804}" srcOrd="1" destOrd="0" presId="urn:microsoft.com/office/officeart/2005/8/layout/list1"/>
    <dgm:cxn modelId="{3C19C4C9-ADCF-4CE2-A663-F13279816949}" type="presOf" srcId="{67026EF6-B72C-4B54-A4F3-CBFFF7D82D1D}" destId="{7CAFB38C-742D-4DD0-A47B-1A56FAFA8BC0}" srcOrd="0" destOrd="0" presId="urn:microsoft.com/office/officeart/2005/8/layout/list1"/>
    <dgm:cxn modelId="{452071A4-FB7F-4711-9079-81110DA04C76}" type="presOf" srcId="{05F3F9C6-5D36-42B9-8B1A-1A26D997DA3F}" destId="{A7AB6C76-A394-4A3B-9F60-ECDC388A2661}" srcOrd="0" destOrd="0" presId="urn:microsoft.com/office/officeart/2005/8/layout/list1"/>
    <dgm:cxn modelId="{1A172206-00BD-4929-A16D-FBD53FD2F674}" type="presOf" srcId="{A7A70586-5006-40C8-9B69-01CB0573A8AC}" destId="{778CC4AA-36F4-43ED-B64D-CF822458D3E0}" srcOrd="1" destOrd="0" presId="urn:microsoft.com/office/officeart/2005/8/layout/list1"/>
    <dgm:cxn modelId="{C03DFA7D-98D1-4CD2-81BF-067A56B04DFB}" type="presParOf" srcId="{2FC7CED4-CA24-445C-A63D-F4622B040571}" destId="{CFF41F64-CCD0-48EB-A054-816A08F82E90}" srcOrd="0" destOrd="0" presId="urn:microsoft.com/office/officeart/2005/8/layout/list1"/>
    <dgm:cxn modelId="{AE7006C9-A0B9-4A62-B4AC-D682DBCA9A30}" type="presParOf" srcId="{CFF41F64-CCD0-48EB-A054-816A08F82E90}" destId="{DEDFC242-5EBA-4833-9EF5-B9CC6CAFF54B}" srcOrd="0" destOrd="0" presId="urn:microsoft.com/office/officeart/2005/8/layout/list1"/>
    <dgm:cxn modelId="{AC476966-E1B0-4707-B952-8AED9FA0440F}" type="presParOf" srcId="{CFF41F64-CCD0-48EB-A054-816A08F82E90}" destId="{778CC4AA-36F4-43ED-B64D-CF822458D3E0}" srcOrd="1" destOrd="0" presId="urn:microsoft.com/office/officeart/2005/8/layout/list1"/>
    <dgm:cxn modelId="{AD1D5EAF-DF34-47D5-8CC0-7A446AF1F782}" type="presParOf" srcId="{2FC7CED4-CA24-445C-A63D-F4622B040571}" destId="{CD34544A-9494-4B82-8B1C-0784410B1202}" srcOrd="1" destOrd="0" presId="urn:microsoft.com/office/officeart/2005/8/layout/list1"/>
    <dgm:cxn modelId="{BFA75228-E9A5-4107-A4EA-59A1F4744A1A}" type="presParOf" srcId="{2FC7CED4-CA24-445C-A63D-F4622B040571}" destId="{F7442B79-155D-4DA8-969E-78881AC598C3}" srcOrd="2" destOrd="0" presId="urn:microsoft.com/office/officeart/2005/8/layout/list1"/>
    <dgm:cxn modelId="{6FBDD65C-C584-42B6-85CA-78D657866FA0}" type="presParOf" srcId="{2FC7CED4-CA24-445C-A63D-F4622B040571}" destId="{D6F151D9-5AB6-4986-AA60-D1E0FD45C740}" srcOrd="3" destOrd="0" presId="urn:microsoft.com/office/officeart/2005/8/layout/list1"/>
    <dgm:cxn modelId="{849115E4-1BB4-47F1-895C-087FC51454F0}" type="presParOf" srcId="{2FC7CED4-CA24-445C-A63D-F4622B040571}" destId="{E4674488-754E-43B6-9714-67A665B61376}" srcOrd="4" destOrd="0" presId="urn:microsoft.com/office/officeart/2005/8/layout/list1"/>
    <dgm:cxn modelId="{A5C56E7F-E433-45AF-BA92-34EC1AF69CB2}" type="presParOf" srcId="{E4674488-754E-43B6-9714-67A665B61376}" destId="{A7AB6C76-A394-4A3B-9F60-ECDC388A2661}" srcOrd="0" destOrd="0" presId="urn:microsoft.com/office/officeart/2005/8/layout/list1"/>
    <dgm:cxn modelId="{BD346208-BB34-483F-9B0E-501989386639}" type="presParOf" srcId="{E4674488-754E-43B6-9714-67A665B61376}" destId="{DA15FC33-AEF5-480D-884E-2AD4BA0794FD}" srcOrd="1" destOrd="0" presId="urn:microsoft.com/office/officeart/2005/8/layout/list1"/>
    <dgm:cxn modelId="{62A7C617-3A1E-4A01-B6D7-48125178F56A}" type="presParOf" srcId="{2FC7CED4-CA24-445C-A63D-F4622B040571}" destId="{A5CA9657-5875-4CC4-8D78-8B79A5B04943}" srcOrd="5" destOrd="0" presId="urn:microsoft.com/office/officeart/2005/8/layout/list1"/>
    <dgm:cxn modelId="{A90F4B44-84EA-4C70-B7A0-452E1D49A26B}" type="presParOf" srcId="{2FC7CED4-CA24-445C-A63D-F4622B040571}" destId="{ABE79CD4-82AE-498E-8FF7-7588B672A852}" srcOrd="6" destOrd="0" presId="urn:microsoft.com/office/officeart/2005/8/layout/list1"/>
    <dgm:cxn modelId="{136EF870-6C00-44B7-884A-0ACB5CC8658F}" type="presParOf" srcId="{2FC7CED4-CA24-445C-A63D-F4622B040571}" destId="{F143229C-5F6C-4CF6-8AE4-9D5463F3808C}" srcOrd="7" destOrd="0" presId="urn:microsoft.com/office/officeart/2005/8/layout/list1"/>
    <dgm:cxn modelId="{94F65821-AEB3-4110-ADB3-7D69D4149154}" type="presParOf" srcId="{2FC7CED4-CA24-445C-A63D-F4622B040571}" destId="{3960E015-E25A-4914-9186-F9E25439C010}" srcOrd="8" destOrd="0" presId="urn:microsoft.com/office/officeart/2005/8/layout/list1"/>
    <dgm:cxn modelId="{A3092B61-6AC8-4E30-8038-07011B10C778}" type="presParOf" srcId="{3960E015-E25A-4914-9186-F9E25439C010}" destId="{7CAFB38C-742D-4DD0-A47B-1A56FAFA8BC0}" srcOrd="0" destOrd="0" presId="urn:microsoft.com/office/officeart/2005/8/layout/list1"/>
    <dgm:cxn modelId="{4255DE65-5A08-46BE-B53A-AB9DB11D8647}" type="presParOf" srcId="{3960E015-E25A-4914-9186-F9E25439C010}" destId="{17A63373-6A39-4A4F-858B-1A2B03BDDC4A}" srcOrd="1" destOrd="0" presId="urn:microsoft.com/office/officeart/2005/8/layout/list1"/>
    <dgm:cxn modelId="{0FC8716E-A5E6-4E93-9237-A8AF0B4D406F}" type="presParOf" srcId="{2FC7CED4-CA24-445C-A63D-F4622B040571}" destId="{03B54940-A489-470F-B184-AD3D266F1049}" srcOrd="9" destOrd="0" presId="urn:microsoft.com/office/officeart/2005/8/layout/list1"/>
    <dgm:cxn modelId="{A4EE9648-95E1-4F3D-9E85-5738A976F847}" type="presParOf" srcId="{2FC7CED4-CA24-445C-A63D-F4622B040571}" destId="{D6EEEBD3-C9B9-4FCE-A053-5197AACF7DA9}" srcOrd="10" destOrd="0" presId="urn:microsoft.com/office/officeart/2005/8/layout/list1"/>
    <dgm:cxn modelId="{8A1C6ABA-C62B-4C7E-AEF5-63B285DFC0B9}" type="presParOf" srcId="{2FC7CED4-CA24-445C-A63D-F4622B040571}" destId="{A084638C-89BE-4FDD-BFEC-5CD3A6E0B658}" srcOrd="11" destOrd="0" presId="urn:microsoft.com/office/officeart/2005/8/layout/list1"/>
    <dgm:cxn modelId="{96BCC6F0-C611-41DD-880B-62C79A084372}" type="presParOf" srcId="{2FC7CED4-CA24-445C-A63D-F4622B040571}" destId="{E73FC9FC-8D24-4AD1-84D1-A0BBB365493D}" srcOrd="12" destOrd="0" presId="urn:microsoft.com/office/officeart/2005/8/layout/list1"/>
    <dgm:cxn modelId="{6E2FDB1D-EA6D-4B2B-B13F-E0298A18119C}" type="presParOf" srcId="{E73FC9FC-8D24-4AD1-84D1-A0BBB365493D}" destId="{D29A7BD4-33D3-4D5F-BE41-D8ECB721751B}" srcOrd="0" destOrd="0" presId="urn:microsoft.com/office/officeart/2005/8/layout/list1"/>
    <dgm:cxn modelId="{6A2A4F74-1FC5-451E-96AD-404DB7469EE0}" type="presParOf" srcId="{E73FC9FC-8D24-4AD1-84D1-A0BBB365493D}" destId="{E186DF77-E4DB-489F-835F-D882EE699804}" srcOrd="1" destOrd="0" presId="urn:microsoft.com/office/officeart/2005/8/layout/list1"/>
    <dgm:cxn modelId="{FB32EB35-7647-4012-BB75-3DF6957B613A}" type="presParOf" srcId="{2FC7CED4-CA24-445C-A63D-F4622B040571}" destId="{924EA323-3B02-476B-90DD-4BD64631E5B3}" srcOrd="13" destOrd="0" presId="urn:microsoft.com/office/officeart/2005/8/layout/list1"/>
    <dgm:cxn modelId="{8788DF08-1D5D-42DC-ADE5-8DF6F97594B2}" type="presParOf" srcId="{2FC7CED4-CA24-445C-A63D-F4622B040571}" destId="{AAE753C3-8D29-4D42-A31E-669E444ED41B}"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0D5EED-311C-4E0A-8A79-51305A9C3767}" type="doc">
      <dgm:prSet loTypeId="urn:microsoft.com/office/officeart/2005/8/layout/process1" loCatId="process" qsTypeId="urn:microsoft.com/office/officeart/2005/8/quickstyle/simple1" qsCatId="simple" csTypeId="urn:microsoft.com/office/officeart/2005/8/colors/accent1_2" csCatId="accent1" phldr="1"/>
      <dgm:spPr/>
    </dgm:pt>
    <dgm:pt modelId="{580A19DF-8DA2-4AF9-AD96-0E53CDFD1A11}" type="pres">
      <dgm:prSet presAssocID="{240D5EED-311C-4E0A-8A79-51305A9C3767}" presName="Name0" presStyleCnt="0">
        <dgm:presLayoutVars>
          <dgm:dir/>
          <dgm:resizeHandles val="exact"/>
        </dgm:presLayoutVars>
      </dgm:prSet>
      <dgm:spPr/>
    </dgm:pt>
  </dgm:ptLst>
  <dgm:cxnLst>
    <dgm:cxn modelId="{05E95D47-521E-424E-B5CE-C089A66AC4FF}" type="presOf" srcId="{240D5EED-311C-4E0A-8A79-51305A9C3767}" destId="{580A19DF-8DA2-4AF9-AD96-0E53CDFD1A11}"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55224-8F1C-467D-8A82-73DDFD222958}" type="doc">
      <dgm:prSet loTypeId="urn:microsoft.com/office/officeart/2005/8/layout/chevron1" loCatId="process" qsTypeId="urn:microsoft.com/office/officeart/2005/8/quickstyle/simple1" qsCatId="simple" csTypeId="urn:microsoft.com/office/officeart/2005/8/colors/colorful2" csCatId="colorful" phldr="1"/>
      <dgm:spPr/>
    </dgm:pt>
    <dgm:pt modelId="{1AB4FE01-46DC-4BAB-B020-7E01130B7059}">
      <dgm:prSet phldrT="[Text]"/>
      <dgm:spPr/>
      <dgm:t>
        <a:bodyPr/>
        <a:lstStyle/>
        <a:p>
          <a:r>
            <a:rPr lang="it-IT" dirty="0" smtClean="0"/>
            <a:t>cosa</a:t>
          </a:r>
          <a:endParaRPr lang="it-IT" dirty="0"/>
        </a:p>
      </dgm:t>
    </dgm:pt>
    <dgm:pt modelId="{C4FD7B3B-6897-4038-93FE-2A1A8CE0CA06}" type="parTrans" cxnId="{AC4B901A-FC8B-4014-B110-2E84C83F9D36}">
      <dgm:prSet/>
      <dgm:spPr/>
      <dgm:t>
        <a:bodyPr/>
        <a:lstStyle/>
        <a:p>
          <a:endParaRPr lang="it-IT"/>
        </a:p>
      </dgm:t>
    </dgm:pt>
    <dgm:pt modelId="{8B4D06B5-7497-4E82-AF54-7FD6302D31DB}" type="sibTrans" cxnId="{AC4B901A-FC8B-4014-B110-2E84C83F9D36}">
      <dgm:prSet/>
      <dgm:spPr/>
      <dgm:t>
        <a:bodyPr/>
        <a:lstStyle/>
        <a:p>
          <a:endParaRPr lang="it-IT"/>
        </a:p>
      </dgm:t>
    </dgm:pt>
    <dgm:pt modelId="{6371BA91-4392-4AE3-A4A0-488A4D32B7B1}">
      <dgm:prSet phldrT="[Text]"/>
      <dgm:spPr/>
      <dgm:t>
        <a:bodyPr/>
        <a:lstStyle/>
        <a:p>
          <a:r>
            <a:rPr lang="it-IT" dirty="0" smtClean="0"/>
            <a:t>come</a:t>
          </a:r>
          <a:endParaRPr lang="it-IT" dirty="0"/>
        </a:p>
      </dgm:t>
    </dgm:pt>
    <dgm:pt modelId="{AC1D9F67-F492-4256-AAC5-664B0DDB0CCD}" type="parTrans" cxnId="{C4D9FC41-1AA4-4747-8AAC-D6C42B5CD5DE}">
      <dgm:prSet/>
      <dgm:spPr/>
      <dgm:t>
        <a:bodyPr/>
        <a:lstStyle/>
        <a:p>
          <a:endParaRPr lang="it-IT"/>
        </a:p>
      </dgm:t>
    </dgm:pt>
    <dgm:pt modelId="{4599D60A-7AB8-4470-A736-E1626BD90E74}" type="sibTrans" cxnId="{C4D9FC41-1AA4-4747-8AAC-D6C42B5CD5DE}">
      <dgm:prSet/>
      <dgm:spPr/>
      <dgm:t>
        <a:bodyPr/>
        <a:lstStyle/>
        <a:p>
          <a:endParaRPr lang="it-IT"/>
        </a:p>
      </dgm:t>
    </dgm:pt>
    <dgm:pt modelId="{0ED15924-9C00-454E-BC3C-9FA215BC3ED6}">
      <dgm:prSet phldrT="[Text]"/>
      <dgm:spPr/>
      <dgm:t>
        <a:bodyPr/>
        <a:lstStyle/>
        <a:p>
          <a:r>
            <a:rPr lang="it-IT" dirty="0" smtClean="0"/>
            <a:t>perchè</a:t>
          </a:r>
          <a:endParaRPr lang="it-IT" dirty="0"/>
        </a:p>
      </dgm:t>
    </dgm:pt>
    <dgm:pt modelId="{1AE52007-E72A-4E7F-875C-95CD368EA2C1}" type="parTrans" cxnId="{6A4794C2-8E9A-46EF-9630-AD3C3E91661F}">
      <dgm:prSet/>
      <dgm:spPr/>
      <dgm:t>
        <a:bodyPr/>
        <a:lstStyle/>
        <a:p>
          <a:endParaRPr lang="it-IT"/>
        </a:p>
      </dgm:t>
    </dgm:pt>
    <dgm:pt modelId="{0B775064-4AF3-49E9-85B5-272D7AEA40F9}" type="sibTrans" cxnId="{6A4794C2-8E9A-46EF-9630-AD3C3E91661F}">
      <dgm:prSet/>
      <dgm:spPr/>
      <dgm:t>
        <a:bodyPr/>
        <a:lstStyle/>
        <a:p>
          <a:endParaRPr lang="it-IT"/>
        </a:p>
      </dgm:t>
    </dgm:pt>
    <dgm:pt modelId="{6A88CDCA-CDA7-441F-A974-416780B6D093}" type="pres">
      <dgm:prSet presAssocID="{DC755224-8F1C-467D-8A82-73DDFD222958}" presName="Name0" presStyleCnt="0">
        <dgm:presLayoutVars>
          <dgm:dir/>
          <dgm:animLvl val="lvl"/>
          <dgm:resizeHandles val="exact"/>
        </dgm:presLayoutVars>
      </dgm:prSet>
      <dgm:spPr/>
    </dgm:pt>
    <dgm:pt modelId="{27E838DD-4EEC-4851-90CA-EFA5DB76376D}" type="pres">
      <dgm:prSet presAssocID="{1AB4FE01-46DC-4BAB-B020-7E01130B7059}" presName="parTxOnly" presStyleLbl="node1" presStyleIdx="0" presStyleCnt="3" custLinFactNeighborX="72150" custLinFactNeighborY="-18880">
        <dgm:presLayoutVars>
          <dgm:chMax val="0"/>
          <dgm:chPref val="0"/>
          <dgm:bulletEnabled val="1"/>
        </dgm:presLayoutVars>
      </dgm:prSet>
      <dgm:spPr/>
      <dgm:t>
        <a:bodyPr/>
        <a:lstStyle/>
        <a:p>
          <a:endParaRPr lang="it-IT"/>
        </a:p>
      </dgm:t>
    </dgm:pt>
    <dgm:pt modelId="{7173DCEC-CEC8-42EC-9D6C-75DB9EFFAAC4}" type="pres">
      <dgm:prSet presAssocID="{8B4D06B5-7497-4E82-AF54-7FD6302D31DB}" presName="parTxOnlySpace" presStyleCnt="0"/>
      <dgm:spPr/>
    </dgm:pt>
    <dgm:pt modelId="{14E5745E-CE7C-450E-BC5A-0859CD5FC620}" type="pres">
      <dgm:prSet presAssocID="{6371BA91-4392-4AE3-A4A0-488A4D32B7B1}" presName="parTxOnly" presStyleLbl="node1" presStyleIdx="1" presStyleCnt="3" custLinFactNeighborX="40488" custLinFactNeighborY="-25092">
        <dgm:presLayoutVars>
          <dgm:chMax val="0"/>
          <dgm:chPref val="0"/>
          <dgm:bulletEnabled val="1"/>
        </dgm:presLayoutVars>
      </dgm:prSet>
      <dgm:spPr/>
      <dgm:t>
        <a:bodyPr/>
        <a:lstStyle/>
        <a:p>
          <a:endParaRPr lang="it-IT"/>
        </a:p>
      </dgm:t>
    </dgm:pt>
    <dgm:pt modelId="{2A009358-0F95-4F08-AD1C-3E8DF70DE122}" type="pres">
      <dgm:prSet presAssocID="{4599D60A-7AB8-4470-A736-E1626BD90E74}" presName="parTxOnlySpace" presStyleCnt="0"/>
      <dgm:spPr/>
    </dgm:pt>
    <dgm:pt modelId="{FA993431-F805-48BF-B6AD-53C9B540B121}" type="pres">
      <dgm:prSet presAssocID="{0ED15924-9C00-454E-BC3C-9FA215BC3ED6}" presName="parTxOnly" presStyleLbl="node1" presStyleIdx="2" presStyleCnt="3" custLinFactNeighborX="-18411" custLinFactNeighborY="-20161">
        <dgm:presLayoutVars>
          <dgm:chMax val="0"/>
          <dgm:chPref val="0"/>
          <dgm:bulletEnabled val="1"/>
        </dgm:presLayoutVars>
      </dgm:prSet>
      <dgm:spPr/>
      <dgm:t>
        <a:bodyPr/>
        <a:lstStyle/>
        <a:p>
          <a:endParaRPr lang="it-IT"/>
        </a:p>
      </dgm:t>
    </dgm:pt>
  </dgm:ptLst>
  <dgm:cxnLst>
    <dgm:cxn modelId="{AC4B901A-FC8B-4014-B110-2E84C83F9D36}" srcId="{DC755224-8F1C-467D-8A82-73DDFD222958}" destId="{1AB4FE01-46DC-4BAB-B020-7E01130B7059}" srcOrd="0" destOrd="0" parTransId="{C4FD7B3B-6897-4038-93FE-2A1A8CE0CA06}" sibTransId="{8B4D06B5-7497-4E82-AF54-7FD6302D31DB}"/>
    <dgm:cxn modelId="{CE9B7DC8-42D2-4BD0-9BC4-3583602385C6}" type="presOf" srcId="{1AB4FE01-46DC-4BAB-B020-7E01130B7059}" destId="{27E838DD-4EEC-4851-90CA-EFA5DB76376D}" srcOrd="0" destOrd="0" presId="urn:microsoft.com/office/officeart/2005/8/layout/chevron1"/>
    <dgm:cxn modelId="{8F25BB59-779C-4640-BEFD-F60040B0FFBE}" type="presOf" srcId="{DC755224-8F1C-467D-8A82-73DDFD222958}" destId="{6A88CDCA-CDA7-441F-A974-416780B6D093}" srcOrd="0" destOrd="0" presId="urn:microsoft.com/office/officeart/2005/8/layout/chevron1"/>
    <dgm:cxn modelId="{D480FBCD-D6E0-4C57-9EBF-5B78CEEF3DAB}" type="presOf" srcId="{0ED15924-9C00-454E-BC3C-9FA215BC3ED6}" destId="{FA993431-F805-48BF-B6AD-53C9B540B121}" srcOrd="0" destOrd="0" presId="urn:microsoft.com/office/officeart/2005/8/layout/chevron1"/>
    <dgm:cxn modelId="{C4D9FC41-1AA4-4747-8AAC-D6C42B5CD5DE}" srcId="{DC755224-8F1C-467D-8A82-73DDFD222958}" destId="{6371BA91-4392-4AE3-A4A0-488A4D32B7B1}" srcOrd="1" destOrd="0" parTransId="{AC1D9F67-F492-4256-AAC5-664B0DDB0CCD}" sibTransId="{4599D60A-7AB8-4470-A736-E1626BD90E74}"/>
    <dgm:cxn modelId="{CD5E27D6-7E49-4DEA-8410-9F6BD3D7DC4E}" type="presOf" srcId="{6371BA91-4392-4AE3-A4A0-488A4D32B7B1}" destId="{14E5745E-CE7C-450E-BC5A-0859CD5FC620}" srcOrd="0" destOrd="0" presId="urn:microsoft.com/office/officeart/2005/8/layout/chevron1"/>
    <dgm:cxn modelId="{6A4794C2-8E9A-46EF-9630-AD3C3E91661F}" srcId="{DC755224-8F1C-467D-8A82-73DDFD222958}" destId="{0ED15924-9C00-454E-BC3C-9FA215BC3ED6}" srcOrd="2" destOrd="0" parTransId="{1AE52007-E72A-4E7F-875C-95CD368EA2C1}" sibTransId="{0B775064-4AF3-49E9-85B5-272D7AEA40F9}"/>
    <dgm:cxn modelId="{6E92F404-0E44-42FA-AF0D-9A829E358921}" type="presParOf" srcId="{6A88CDCA-CDA7-441F-A974-416780B6D093}" destId="{27E838DD-4EEC-4851-90CA-EFA5DB76376D}" srcOrd="0" destOrd="0" presId="urn:microsoft.com/office/officeart/2005/8/layout/chevron1"/>
    <dgm:cxn modelId="{92AC1E4C-756A-45E2-B9AE-D299E41E230D}" type="presParOf" srcId="{6A88CDCA-CDA7-441F-A974-416780B6D093}" destId="{7173DCEC-CEC8-42EC-9D6C-75DB9EFFAAC4}" srcOrd="1" destOrd="0" presId="urn:microsoft.com/office/officeart/2005/8/layout/chevron1"/>
    <dgm:cxn modelId="{7C86E8B4-F43E-4780-81BA-76444BA10E11}" type="presParOf" srcId="{6A88CDCA-CDA7-441F-A974-416780B6D093}" destId="{14E5745E-CE7C-450E-BC5A-0859CD5FC620}" srcOrd="2" destOrd="0" presId="urn:microsoft.com/office/officeart/2005/8/layout/chevron1"/>
    <dgm:cxn modelId="{2A5B230E-F8A8-4678-886E-2412A4CC5127}" type="presParOf" srcId="{6A88CDCA-CDA7-441F-A974-416780B6D093}" destId="{2A009358-0F95-4F08-AD1C-3E8DF70DE122}" srcOrd="3" destOrd="0" presId="urn:microsoft.com/office/officeart/2005/8/layout/chevron1"/>
    <dgm:cxn modelId="{6C4030BA-B3A2-401F-932F-DB9F30D06323}" type="presParOf" srcId="{6A88CDCA-CDA7-441F-A974-416780B6D093}" destId="{FA993431-F805-48BF-B6AD-53C9B540B121}"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251E7-0024-45F0-8410-F976E5435916}" type="doc">
      <dgm:prSet loTypeId="urn:microsoft.com/office/officeart/2005/8/layout/cycle7" loCatId="cycle" qsTypeId="urn:microsoft.com/office/officeart/2005/8/quickstyle/3d5" qsCatId="3D" csTypeId="urn:microsoft.com/office/officeart/2005/8/colors/colorful2" csCatId="colorful" phldr="1"/>
      <dgm:spPr/>
    </dgm:pt>
    <dgm:pt modelId="{71F2D102-F41B-41D5-A20E-9F112D8B0A4E}">
      <dgm:prSet phldrT="[Text]"/>
      <dgm:spPr/>
      <dgm:t>
        <a:bodyPr/>
        <a:lstStyle/>
        <a:p>
          <a:r>
            <a:rPr lang="it-IT" dirty="0"/>
            <a:t>oggetto</a:t>
          </a:r>
        </a:p>
      </dgm:t>
    </dgm:pt>
    <dgm:pt modelId="{C191A600-923B-4E28-9198-54BD5AE3755B}" type="parTrans" cxnId="{A459E0CD-BF78-419C-8AC9-B43C20A83CA0}">
      <dgm:prSet/>
      <dgm:spPr/>
      <dgm:t>
        <a:bodyPr/>
        <a:lstStyle/>
        <a:p>
          <a:endParaRPr lang="it-IT"/>
        </a:p>
      </dgm:t>
    </dgm:pt>
    <dgm:pt modelId="{D5184CB1-E816-4A60-9276-D245F3B979EA}" type="sibTrans" cxnId="{A459E0CD-BF78-419C-8AC9-B43C20A83CA0}">
      <dgm:prSet/>
      <dgm:spPr/>
      <dgm:t>
        <a:bodyPr/>
        <a:lstStyle/>
        <a:p>
          <a:endParaRPr lang="it-IT"/>
        </a:p>
      </dgm:t>
    </dgm:pt>
    <dgm:pt modelId="{23E9C36D-694B-4BF1-9260-D94D810F8025}">
      <dgm:prSet phldrT="[Text]"/>
      <dgm:spPr/>
      <dgm:t>
        <a:bodyPr/>
        <a:lstStyle/>
        <a:p>
          <a:r>
            <a:rPr lang="it-IT" dirty="0"/>
            <a:t>allievo</a:t>
          </a:r>
        </a:p>
      </dgm:t>
    </dgm:pt>
    <dgm:pt modelId="{C568A090-7B95-4AAA-B0D0-31DE024C5857}" type="parTrans" cxnId="{873FC93C-12A1-4920-868D-00CF65E20209}">
      <dgm:prSet/>
      <dgm:spPr/>
      <dgm:t>
        <a:bodyPr/>
        <a:lstStyle/>
        <a:p>
          <a:endParaRPr lang="it-IT"/>
        </a:p>
      </dgm:t>
    </dgm:pt>
    <dgm:pt modelId="{EACC5CC9-B150-4AAE-BAE4-74ADE7BEECF0}" type="sibTrans" cxnId="{873FC93C-12A1-4920-868D-00CF65E20209}">
      <dgm:prSet/>
      <dgm:spPr/>
      <dgm:t>
        <a:bodyPr/>
        <a:lstStyle/>
        <a:p>
          <a:endParaRPr lang="it-IT"/>
        </a:p>
      </dgm:t>
    </dgm:pt>
    <dgm:pt modelId="{D3EA2513-B247-482A-B149-9DC49157EDA1}">
      <dgm:prSet phldrT="[Text]"/>
      <dgm:spPr/>
      <dgm:t>
        <a:bodyPr/>
        <a:lstStyle/>
        <a:p>
          <a:r>
            <a:rPr lang="it-IT" dirty="0"/>
            <a:t>insegnante</a:t>
          </a:r>
        </a:p>
      </dgm:t>
    </dgm:pt>
    <dgm:pt modelId="{5CD7883A-80BC-442E-9F30-9598FFD11369}" type="parTrans" cxnId="{C774B6FE-8739-43D1-897C-2A9BF8E57AD1}">
      <dgm:prSet/>
      <dgm:spPr/>
      <dgm:t>
        <a:bodyPr/>
        <a:lstStyle/>
        <a:p>
          <a:endParaRPr lang="it-IT"/>
        </a:p>
      </dgm:t>
    </dgm:pt>
    <dgm:pt modelId="{6213395A-B106-41D6-AB24-79F8864416D0}" type="sibTrans" cxnId="{C774B6FE-8739-43D1-897C-2A9BF8E57AD1}">
      <dgm:prSet/>
      <dgm:spPr/>
      <dgm:t>
        <a:bodyPr/>
        <a:lstStyle/>
        <a:p>
          <a:endParaRPr lang="it-IT"/>
        </a:p>
      </dgm:t>
    </dgm:pt>
    <dgm:pt modelId="{D86A3109-D92C-444A-9CC7-39CE00FE5E7D}" type="pres">
      <dgm:prSet presAssocID="{03E251E7-0024-45F0-8410-F976E5435916}" presName="Name0" presStyleCnt="0">
        <dgm:presLayoutVars>
          <dgm:dir/>
          <dgm:resizeHandles val="exact"/>
        </dgm:presLayoutVars>
      </dgm:prSet>
      <dgm:spPr/>
    </dgm:pt>
    <dgm:pt modelId="{0AF21BED-82C1-46F3-9B3C-A58BE7744743}" type="pres">
      <dgm:prSet presAssocID="{71F2D102-F41B-41D5-A20E-9F112D8B0A4E}" presName="node" presStyleLbl="node1" presStyleIdx="0" presStyleCnt="3">
        <dgm:presLayoutVars>
          <dgm:bulletEnabled val="1"/>
        </dgm:presLayoutVars>
      </dgm:prSet>
      <dgm:spPr/>
      <dgm:t>
        <a:bodyPr/>
        <a:lstStyle/>
        <a:p>
          <a:endParaRPr lang="it-IT"/>
        </a:p>
      </dgm:t>
    </dgm:pt>
    <dgm:pt modelId="{630420AD-F784-4C7F-9B3F-A2ECB86A8AE5}" type="pres">
      <dgm:prSet presAssocID="{D5184CB1-E816-4A60-9276-D245F3B979EA}" presName="sibTrans" presStyleLbl="sibTrans2D1" presStyleIdx="0" presStyleCnt="3"/>
      <dgm:spPr/>
      <dgm:t>
        <a:bodyPr/>
        <a:lstStyle/>
        <a:p>
          <a:endParaRPr lang="it-IT"/>
        </a:p>
      </dgm:t>
    </dgm:pt>
    <dgm:pt modelId="{73C10EC7-C819-4EE1-873B-6CD92972D407}" type="pres">
      <dgm:prSet presAssocID="{D5184CB1-E816-4A60-9276-D245F3B979EA}" presName="connectorText" presStyleLbl="sibTrans2D1" presStyleIdx="0" presStyleCnt="3"/>
      <dgm:spPr/>
      <dgm:t>
        <a:bodyPr/>
        <a:lstStyle/>
        <a:p>
          <a:endParaRPr lang="it-IT"/>
        </a:p>
      </dgm:t>
    </dgm:pt>
    <dgm:pt modelId="{70F6B532-D336-4BC8-9A6A-46F5EB4EF1BC}" type="pres">
      <dgm:prSet presAssocID="{23E9C36D-694B-4BF1-9260-D94D810F8025}" presName="node" presStyleLbl="node1" presStyleIdx="1" presStyleCnt="3">
        <dgm:presLayoutVars>
          <dgm:bulletEnabled val="1"/>
        </dgm:presLayoutVars>
      </dgm:prSet>
      <dgm:spPr/>
      <dgm:t>
        <a:bodyPr/>
        <a:lstStyle/>
        <a:p>
          <a:endParaRPr lang="it-IT"/>
        </a:p>
      </dgm:t>
    </dgm:pt>
    <dgm:pt modelId="{C5F3DD3E-CB35-4267-BCAC-9C9C40279B28}" type="pres">
      <dgm:prSet presAssocID="{EACC5CC9-B150-4AAE-BAE4-74ADE7BEECF0}" presName="sibTrans" presStyleLbl="sibTrans2D1" presStyleIdx="1" presStyleCnt="3"/>
      <dgm:spPr/>
      <dgm:t>
        <a:bodyPr/>
        <a:lstStyle/>
        <a:p>
          <a:endParaRPr lang="it-IT"/>
        </a:p>
      </dgm:t>
    </dgm:pt>
    <dgm:pt modelId="{C74428EB-7B77-4EB7-BDED-A5713B4097A9}" type="pres">
      <dgm:prSet presAssocID="{EACC5CC9-B150-4AAE-BAE4-74ADE7BEECF0}" presName="connectorText" presStyleLbl="sibTrans2D1" presStyleIdx="1" presStyleCnt="3"/>
      <dgm:spPr/>
      <dgm:t>
        <a:bodyPr/>
        <a:lstStyle/>
        <a:p>
          <a:endParaRPr lang="it-IT"/>
        </a:p>
      </dgm:t>
    </dgm:pt>
    <dgm:pt modelId="{C6B96814-E608-47D3-9385-292E13B3E371}" type="pres">
      <dgm:prSet presAssocID="{D3EA2513-B247-482A-B149-9DC49157EDA1}" presName="node" presStyleLbl="node1" presStyleIdx="2" presStyleCnt="3">
        <dgm:presLayoutVars>
          <dgm:bulletEnabled val="1"/>
        </dgm:presLayoutVars>
      </dgm:prSet>
      <dgm:spPr/>
      <dgm:t>
        <a:bodyPr/>
        <a:lstStyle/>
        <a:p>
          <a:endParaRPr lang="it-IT"/>
        </a:p>
      </dgm:t>
    </dgm:pt>
    <dgm:pt modelId="{DD7F1291-B9E0-4BDA-87DF-C7AFF1B3BA96}" type="pres">
      <dgm:prSet presAssocID="{6213395A-B106-41D6-AB24-79F8864416D0}" presName="sibTrans" presStyleLbl="sibTrans2D1" presStyleIdx="2" presStyleCnt="3"/>
      <dgm:spPr/>
      <dgm:t>
        <a:bodyPr/>
        <a:lstStyle/>
        <a:p>
          <a:endParaRPr lang="it-IT"/>
        </a:p>
      </dgm:t>
    </dgm:pt>
    <dgm:pt modelId="{0544B583-3B91-415B-972D-5702F7306A23}" type="pres">
      <dgm:prSet presAssocID="{6213395A-B106-41D6-AB24-79F8864416D0}" presName="connectorText" presStyleLbl="sibTrans2D1" presStyleIdx="2" presStyleCnt="3"/>
      <dgm:spPr/>
      <dgm:t>
        <a:bodyPr/>
        <a:lstStyle/>
        <a:p>
          <a:endParaRPr lang="it-IT"/>
        </a:p>
      </dgm:t>
    </dgm:pt>
  </dgm:ptLst>
  <dgm:cxnLst>
    <dgm:cxn modelId="{41506C63-EF22-42F6-8000-BBF188796EFB}" type="presOf" srcId="{D5184CB1-E816-4A60-9276-D245F3B979EA}" destId="{73C10EC7-C819-4EE1-873B-6CD92972D407}" srcOrd="1" destOrd="0" presId="urn:microsoft.com/office/officeart/2005/8/layout/cycle7"/>
    <dgm:cxn modelId="{99A2791C-B137-4DDD-9461-C9948D5CEFA0}" type="presOf" srcId="{6213395A-B106-41D6-AB24-79F8864416D0}" destId="{DD7F1291-B9E0-4BDA-87DF-C7AFF1B3BA96}" srcOrd="0" destOrd="0" presId="urn:microsoft.com/office/officeart/2005/8/layout/cycle7"/>
    <dgm:cxn modelId="{B84AE68C-B1B4-43E2-9C12-E269E5D30950}" type="presOf" srcId="{6213395A-B106-41D6-AB24-79F8864416D0}" destId="{0544B583-3B91-415B-972D-5702F7306A23}" srcOrd="1" destOrd="0" presId="urn:microsoft.com/office/officeart/2005/8/layout/cycle7"/>
    <dgm:cxn modelId="{2AA1ECA3-2F1B-482A-92F8-E7C5D1562E4E}" type="presOf" srcId="{EACC5CC9-B150-4AAE-BAE4-74ADE7BEECF0}" destId="{C74428EB-7B77-4EB7-BDED-A5713B4097A9}" srcOrd="1" destOrd="0" presId="urn:microsoft.com/office/officeart/2005/8/layout/cycle7"/>
    <dgm:cxn modelId="{740EF7C0-850D-4F93-B6F4-4D37A38C987E}" type="presOf" srcId="{71F2D102-F41B-41D5-A20E-9F112D8B0A4E}" destId="{0AF21BED-82C1-46F3-9B3C-A58BE7744743}" srcOrd="0" destOrd="0" presId="urn:microsoft.com/office/officeart/2005/8/layout/cycle7"/>
    <dgm:cxn modelId="{A459E0CD-BF78-419C-8AC9-B43C20A83CA0}" srcId="{03E251E7-0024-45F0-8410-F976E5435916}" destId="{71F2D102-F41B-41D5-A20E-9F112D8B0A4E}" srcOrd="0" destOrd="0" parTransId="{C191A600-923B-4E28-9198-54BD5AE3755B}" sibTransId="{D5184CB1-E816-4A60-9276-D245F3B979EA}"/>
    <dgm:cxn modelId="{A8EB8334-5868-4868-A335-E9B0B1F8159B}" type="presOf" srcId="{03E251E7-0024-45F0-8410-F976E5435916}" destId="{D86A3109-D92C-444A-9CC7-39CE00FE5E7D}" srcOrd="0" destOrd="0" presId="urn:microsoft.com/office/officeart/2005/8/layout/cycle7"/>
    <dgm:cxn modelId="{E97C923A-A45E-4DA0-B3EC-ADD37A2CA2D0}" type="presOf" srcId="{D5184CB1-E816-4A60-9276-D245F3B979EA}" destId="{630420AD-F784-4C7F-9B3F-A2ECB86A8AE5}" srcOrd="0" destOrd="0" presId="urn:microsoft.com/office/officeart/2005/8/layout/cycle7"/>
    <dgm:cxn modelId="{D98B862F-2783-4984-9C00-81629AA76234}" type="presOf" srcId="{D3EA2513-B247-482A-B149-9DC49157EDA1}" destId="{C6B96814-E608-47D3-9385-292E13B3E371}" srcOrd="0" destOrd="0" presId="urn:microsoft.com/office/officeart/2005/8/layout/cycle7"/>
    <dgm:cxn modelId="{C774B6FE-8739-43D1-897C-2A9BF8E57AD1}" srcId="{03E251E7-0024-45F0-8410-F976E5435916}" destId="{D3EA2513-B247-482A-B149-9DC49157EDA1}" srcOrd="2" destOrd="0" parTransId="{5CD7883A-80BC-442E-9F30-9598FFD11369}" sibTransId="{6213395A-B106-41D6-AB24-79F8864416D0}"/>
    <dgm:cxn modelId="{A3102846-A6CE-46D6-8158-E3B859E390B3}" type="presOf" srcId="{23E9C36D-694B-4BF1-9260-D94D810F8025}" destId="{70F6B532-D336-4BC8-9A6A-46F5EB4EF1BC}" srcOrd="0" destOrd="0" presId="urn:microsoft.com/office/officeart/2005/8/layout/cycle7"/>
    <dgm:cxn modelId="{BD0F97C3-E977-447C-92D8-51BA6B52CB5E}" type="presOf" srcId="{EACC5CC9-B150-4AAE-BAE4-74ADE7BEECF0}" destId="{C5F3DD3E-CB35-4267-BCAC-9C9C40279B28}" srcOrd="0" destOrd="0" presId="urn:microsoft.com/office/officeart/2005/8/layout/cycle7"/>
    <dgm:cxn modelId="{873FC93C-12A1-4920-868D-00CF65E20209}" srcId="{03E251E7-0024-45F0-8410-F976E5435916}" destId="{23E9C36D-694B-4BF1-9260-D94D810F8025}" srcOrd="1" destOrd="0" parTransId="{C568A090-7B95-4AAA-B0D0-31DE024C5857}" sibTransId="{EACC5CC9-B150-4AAE-BAE4-74ADE7BEECF0}"/>
    <dgm:cxn modelId="{AE09CA85-589A-4388-8825-B831C7E34AB2}" type="presParOf" srcId="{D86A3109-D92C-444A-9CC7-39CE00FE5E7D}" destId="{0AF21BED-82C1-46F3-9B3C-A58BE7744743}" srcOrd="0" destOrd="0" presId="urn:microsoft.com/office/officeart/2005/8/layout/cycle7"/>
    <dgm:cxn modelId="{D02B8241-4B7A-41B4-ABE4-CFF18B49DE7B}" type="presParOf" srcId="{D86A3109-D92C-444A-9CC7-39CE00FE5E7D}" destId="{630420AD-F784-4C7F-9B3F-A2ECB86A8AE5}" srcOrd="1" destOrd="0" presId="urn:microsoft.com/office/officeart/2005/8/layout/cycle7"/>
    <dgm:cxn modelId="{6439C219-2A33-4634-BC17-009108015685}" type="presParOf" srcId="{630420AD-F784-4C7F-9B3F-A2ECB86A8AE5}" destId="{73C10EC7-C819-4EE1-873B-6CD92972D407}" srcOrd="0" destOrd="0" presId="urn:microsoft.com/office/officeart/2005/8/layout/cycle7"/>
    <dgm:cxn modelId="{1201545B-2488-499E-9646-C0D5AE345481}" type="presParOf" srcId="{D86A3109-D92C-444A-9CC7-39CE00FE5E7D}" destId="{70F6B532-D336-4BC8-9A6A-46F5EB4EF1BC}" srcOrd="2" destOrd="0" presId="urn:microsoft.com/office/officeart/2005/8/layout/cycle7"/>
    <dgm:cxn modelId="{F3A51281-6042-4E7C-870E-84466F9D4669}" type="presParOf" srcId="{D86A3109-D92C-444A-9CC7-39CE00FE5E7D}" destId="{C5F3DD3E-CB35-4267-BCAC-9C9C40279B28}" srcOrd="3" destOrd="0" presId="urn:microsoft.com/office/officeart/2005/8/layout/cycle7"/>
    <dgm:cxn modelId="{C5C49518-8D50-46AE-AEBB-86F35E9A6664}" type="presParOf" srcId="{C5F3DD3E-CB35-4267-BCAC-9C9C40279B28}" destId="{C74428EB-7B77-4EB7-BDED-A5713B4097A9}" srcOrd="0" destOrd="0" presId="urn:microsoft.com/office/officeart/2005/8/layout/cycle7"/>
    <dgm:cxn modelId="{7382D807-0FA7-4C00-8DBF-1A68495CC749}" type="presParOf" srcId="{D86A3109-D92C-444A-9CC7-39CE00FE5E7D}" destId="{C6B96814-E608-47D3-9385-292E13B3E371}" srcOrd="4" destOrd="0" presId="urn:microsoft.com/office/officeart/2005/8/layout/cycle7"/>
    <dgm:cxn modelId="{6E1E83A9-3F69-448A-8BF7-53573F606386}" type="presParOf" srcId="{D86A3109-D92C-444A-9CC7-39CE00FE5E7D}" destId="{DD7F1291-B9E0-4BDA-87DF-C7AFF1B3BA96}" srcOrd="5" destOrd="0" presId="urn:microsoft.com/office/officeart/2005/8/layout/cycle7"/>
    <dgm:cxn modelId="{D6DDFE16-DD21-445C-BB9D-F1366C0620AE}" type="presParOf" srcId="{DD7F1291-B9E0-4BDA-87DF-C7AFF1B3BA96}" destId="{0544B583-3B91-415B-972D-5702F7306A23}"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8D59-11C0-430B-8CFA-7FEEF7CDA836}">
      <dsp:nvSpPr>
        <dsp:cNvPr id="0" name=""/>
        <dsp:cNvSpPr/>
      </dsp:nvSpPr>
      <dsp:spPr>
        <a:xfrm>
          <a:off x="2125976" y="2065250"/>
          <a:ext cx="1168987" cy="556331"/>
        </a:xfrm>
        <a:custGeom>
          <a:avLst/>
          <a:gdLst/>
          <a:ahLst/>
          <a:cxnLst/>
          <a:rect l="0" t="0" r="0" b="0"/>
          <a:pathLst>
            <a:path>
              <a:moveTo>
                <a:pt x="0" y="0"/>
              </a:moveTo>
              <a:lnTo>
                <a:pt x="0" y="379123"/>
              </a:lnTo>
              <a:lnTo>
                <a:pt x="1168987" y="379123"/>
              </a:lnTo>
              <a:lnTo>
                <a:pt x="1168987" y="5563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055D2-4123-4111-AA16-8B90D6B632D6}">
      <dsp:nvSpPr>
        <dsp:cNvPr id="0" name=""/>
        <dsp:cNvSpPr/>
      </dsp:nvSpPr>
      <dsp:spPr>
        <a:xfrm>
          <a:off x="956989" y="2065250"/>
          <a:ext cx="1168987" cy="556331"/>
        </a:xfrm>
        <a:custGeom>
          <a:avLst/>
          <a:gdLst/>
          <a:ahLst/>
          <a:cxnLst/>
          <a:rect l="0" t="0" r="0" b="0"/>
          <a:pathLst>
            <a:path>
              <a:moveTo>
                <a:pt x="1168987" y="0"/>
              </a:moveTo>
              <a:lnTo>
                <a:pt x="1168987" y="379123"/>
              </a:lnTo>
              <a:lnTo>
                <a:pt x="0" y="379123"/>
              </a:lnTo>
              <a:lnTo>
                <a:pt x="0" y="5563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A6BE3-03BC-4193-917C-3BC0D3A47231}">
      <dsp:nvSpPr>
        <dsp:cNvPr id="0" name=""/>
        <dsp:cNvSpPr/>
      </dsp:nvSpPr>
      <dsp:spPr>
        <a:xfrm>
          <a:off x="1169532" y="850566"/>
          <a:ext cx="1912888" cy="1214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6C9C4-C553-46FF-B68C-FE69D8B881B3}">
      <dsp:nvSpPr>
        <dsp:cNvPr id="0" name=""/>
        <dsp:cNvSpPr/>
      </dsp:nvSpPr>
      <dsp:spPr>
        <a:xfrm>
          <a:off x="1382075" y="1052482"/>
          <a:ext cx="1912888" cy="12146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latin typeface="+mj-lt"/>
            </a:rPr>
            <a:t>Profilo di funzionamento</a:t>
          </a:r>
          <a:endParaRPr lang="it-IT" sz="1800" kern="1200" dirty="0">
            <a:latin typeface="+mj-lt"/>
          </a:endParaRPr>
        </a:p>
      </dsp:txBody>
      <dsp:txXfrm>
        <a:off x="1417652" y="1088059"/>
        <a:ext cx="1841734" cy="1143530"/>
      </dsp:txXfrm>
    </dsp:sp>
    <dsp:sp modelId="{E6A15410-C91D-4773-81D5-BCAA9E800B19}">
      <dsp:nvSpPr>
        <dsp:cNvPr id="0" name=""/>
        <dsp:cNvSpPr/>
      </dsp:nvSpPr>
      <dsp:spPr>
        <a:xfrm>
          <a:off x="544" y="2621582"/>
          <a:ext cx="1912888" cy="1214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679BF-8814-492F-803D-E0D3196C6083}">
      <dsp:nvSpPr>
        <dsp:cNvPr id="0" name=""/>
        <dsp:cNvSpPr/>
      </dsp:nvSpPr>
      <dsp:spPr>
        <a:xfrm>
          <a:off x="213088" y="2823498"/>
          <a:ext cx="1912888" cy="12146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latin typeface="+mj-lt"/>
            </a:rPr>
            <a:t>Diagnosi funzionale</a:t>
          </a:r>
          <a:endParaRPr lang="it-IT" sz="1800" kern="1200" dirty="0">
            <a:latin typeface="+mj-lt"/>
          </a:endParaRPr>
        </a:p>
      </dsp:txBody>
      <dsp:txXfrm>
        <a:off x="248665" y="2859075"/>
        <a:ext cx="1841734" cy="1143530"/>
      </dsp:txXfrm>
    </dsp:sp>
    <dsp:sp modelId="{B6FA6A21-4A24-420B-AC27-837552ED01B7}">
      <dsp:nvSpPr>
        <dsp:cNvPr id="0" name=""/>
        <dsp:cNvSpPr/>
      </dsp:nvSpPr>
      <dsp:spPr>
        <a:xfrm>
          <a:off x="2338519" y="2621582"/>
          <a:ext cx="1912888" cy="1214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9F18E-E1EE-42ED-A727-D3437989A7EC}">
      <dsp:nvSpPr>
        <dsp:cNvPr id="0" name=""/>
        <dsp:cNvSpPr/>
      </dsp:nvSpPr>
      <dsp:spPr>
        <a:xfrm>
          <a:off x="2551062" y="2823498"/>
          <a:ext cx="1912888" cy="12146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latin typeface="+mj-lt"/>
            </a:rPr>
            <a:t>Profilo dinamico funzionale</a:t>
          </a:r>
          <a:endParaRPr lang="it-IT" sz="1800" kern="1200" dirty="0">
            <a:latin typeface="+mj-lt"/>
          </a:endParaRPr>
        </a:p>
      </dsp:txBody>
      <dsp:txXfrm>
        <a:off x="2586639" y="2859075"/>
        <a:ext cx="1841734" cy="1143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42B79-155D-4DA8-969E-78881AC598C3}">
      <dsp:nvSpPr>
        <dsp:cNvPr id="0" name=""/>
        <dsp:cNvSpPr/>
      </dsp:nvSpPr>
      <dsp:spPr>
        <a:xfrm>
          <a:off x="0" y="309847"/>
          <a:ext cx="8151622" cy="907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656" tIns="333248" rIns="632656"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latin typeface="+mj-lt"/>
            </a:rPr>
            <a:t>Obiettivo uguale, si modifica l’accessibilità (registrazioni audio dei testi, cards, LIS, Braille, etc.)</a:t>
          </a:r>
          <a:endParaRPr lang="it-IT" sz="1600" kern="1200" dirty="0">
            <a:latin typeface="+mj-lt"/>
          </a:endParaRPr>
        </a:p>
      </dsp:txBody>
      <dsp:txXfrm>
        <a:off x="0" y="309847"/>
        <a:ext cx="8151622" cy="907200"/>
      </dsp:txXfrm>
    </dsp:sp>
    <dsp:sp modelId="{778CC4AA-36F4-43ED-B64D-CF822458D3E0}">
      <dsp:nvSpPr>
        <dsp:cNvPr id="0" name=""/>
        <dsp:cNvSpPr/>
      </dsp:nvSpPr>
      <dsp:spPr>
        <a:xfrm>
          <a:off x="407581" y="73687"/>
          <a:ext cx="5706135"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678" tIns="0" rIns="215678" bIns="0" numCol="1" spcCol="1270" anchor="ctr" anchorCtr="0">
          <a:noAutofit/>
        </a:bodyPr>
        <a:lstStyle/>
        <a:p>
          <a:pPr lvl="0" algn="l" defTabSz="1244600">
            <a:lnSpc>
              <a:spcPct val="90000"/>
            </a:lnSpc>
            <a:spcBef>
              <a:spcPct val="0"/>
            </a:spcBef>
            <a:spcAft>
              <a:spcPct val="35000"/>
            </a:spcAft>
          </a:pPr>
          <a:r>
            <a:rPr lang="it-IT" sz="2800" kern="1200" dirty="0" smtClean="0">
              <a:latin typeface="+mj-lt"/>
            </a:rPr>
            <a:t>Sostituzione</a:t>
          </a:r>
          <a:endParaRPr lang="it-IT" sz="1900" kern="1200" dirty="0">
            <a:latin typeface="+mj-lt"/>
          </a:endParaRPr>
        </a:p>
      </dsp:txBody>
      <dsp:txXfrm>
        <a:off x="430638" y="96744"/>
        <a:ext cx="5660021" cy="426206"/>
      </dsp:txXfrm>
    </dsp:sp>
    <dsp:sp modelId="{ABE79CD4-82AE-498E-8FF7-7588B672A852}">
      <dsp:nvSpPr>
        <dsp:cNvPr id="0" name=""/>
        <dsp:cNvSpPr/>
      </dsp:nvSpPr>
      <dsp:spPr>
        <a:xfrm>
          <a:off x="0" y="1539607"/>
          <a:ext cx="8151622" cy="1134000"/>
        </a:xfrm>
        <a:prstGeom prst="rect">
          <a:avLst/>
        </a:prstGeom>
        <a:solidFill>
          <a:schemeClr val="lt1">
            <a:alpha val="90000"/>
            <a:hueOff val="0"/>
            <a:satOff val="0"/>
            <a:lumOff val="0"/>
            <a:alphaOff val="0"/>
          </a:schemeClr>
        </a:solidFill>
        <a:ln w="15875" cap="flat" cmpd="sng" algn="ctr">
          <a:solidFill>
            <a:schemeClr val="accent2">
              <a:hueOff val="-245742"/>
              <a:satOff val="29557"/>
              <a:lumOff val="33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656" tIns="333248" rIns="632656"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latin typeface="+mj-lt"/>
            </a:rPr>
            <a:t>Ricontestualizzare: uso di tecnologie motivanti (LIM, software), contesti didattici interattivi (cooperative learning, tutoring, etc.), contesti reali (pagare al supermercato.)</a:t>
          </a:r>
          <a:endParaRPr lang="it-IT" sz="1600" kern="1200" dirty="0">
            <a:latin typeface="+mj-lt"/>
          </a:endParaRPr>
        </a:p>
      </dsp:txBody>
      <dsp:txXfrm>
        <a:off x="0" y="1539607"/>
        <a:ext cx="8151622" cy="1134000"/>
      </dsp:txXfrm>
    </dsp:sp>
    <dsp:sp modelId="{DA15FC33-AEF5-480D-884E-2AD4BA0794FD}">
      <dsp:nvSpPr>
        <dsp:cNvPr id="0" name=""/>
        <dsp:cNvSpPr/>
      </dsp:nvSpPr>
      <dsp:spPr>
        <a:xfrm>
          <a:off x="407581" y="1303447"/>
          <a:ext cx="5706135" cy="472320"/>
        </a:xfrm>
        <a:prstGeom prst="roundRect">
          <a:avLst/>
        </a:prstGeom>
        <a:solidFill>
          <a:schemeClr val="accent2">
            <a:hueOff val="-245742"/>
            <a:satOff val="2955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678" tIns="0" rIns="215678" bIns="0" numCol="1" spcCol="1270" anchor="ctr" anchorCtr="0">
          <a:noAutofit/>
        </a:bodyPr>
        <a:lstStyle/>
        <a:p>
          <a:pPr lvl="0" algn="l" defTabSz="1244600">
            <a:lnSpc>
              <a:spcPct val="90000"/>
            </a:lnSpc>
            <a:spcBef>
              <a:spcPct val="0"/>
            </a:spcBef>
            <a:spcAft>
              <a:spcPct val="35000"/>
            </a:spcAft>
          </a:pPr>
          <a:r>
            <a:rPr lang="it-IT" sz="2800" kern="1200" dirty="0" smtClean="0">
              <a:latin typeface="+mj-lt"/>
            </a:rPr>
            <a:t>Facilitazione</a:t>
          </a:r>
          <a:endParaRPr lang="it-IT" sz="2800" kern="1200" dirty="0">
            <a:latin typeface="+mj-lt"/>
          </a:endParaRPr>
        </a:p>
      </dsp:txBody>
      <dsp:txXfrm>
        <a:off x="430638" y="1326504"/>
        <a:ext cx="5660021" cy="426206"/>
      </dsp:txXfrm>
    </dsp:sp>
    <dsp:sp modelId="{D6EEEBD3-C9B9-4FCE-A053-5197AACF7DA9}">
      <dsp:nvSpPr>
        <dsp:cNvPr id="0" name=""/>
        <dsp:cNvSpPr/>
      </dsp:nvSpPr>
      <dsp:spPr>
        <a:xfrm>
          <a:off x="0" y="2996168"/>
          <a:ext cx="8151622" cy="907200"/>
        </a:xfrm>
        <a:prstGeom prst="rect">
          <a:avLst/>
        </a:prstGeom>
        <a:solidFill>
          <a:schemeClr val="lt1">
            <a:alpha val="90000"/>
            <a:hueOff val="0"/>
            <a:satOff val="0"/>
            <a:lumOff val="0"/>
            <a:alphaOff val="0"/>
          </a:schemeClr>
        </a:solidFill>
        <a:ln w="15875" cap="flat" cmpd="sng" algn="ctr">
          <a:solidFill>
            <a:schemeClr val="accent2">
              <a:hueOff val="-491484"/>
              <a:satOff val="59113"/>
              <a:lumOff val="67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656" tIns="333248" rIns="632656"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latin typeface="+mj-lt"/>
            </a:rPr>
            <a:t>Semplificare l’obiettivo: modificazione del lessico, riduzione dei concetti, semplificare i criteri di esecuzione.</a:t>
          </a:r>
          <a:endParaRPr lang="it-IT" sz="1600" kern="1200" dirty="0">
            <a:latin typeface="+mj-lt"/>
          </a:endParaRPr>
        </a:p>
      </dsp:txBody>
      <dsp:txXfrm>
        <a:off x="0" y="2996168"/>
        <a:ext cx="8151622" cy="907200"/>
      </dsp:txXfrm>
    </dsp:sp>
    <dsp:sp modelId="{17A63373-6A39-4A4F-858B-1A2B03BDDC4A}">
      <dsp:nvSpPr>
        <dsp:cNvPr id="0" name=""/>
        <dsp:cNvSpPr/>
      </dsp:nvSpPr>
      <dsp:spPr>
        <a:xfrm>
          <a:off x="407581" y="2760008"/>
          <a:ext cx="5706135" cy="472320"/>
        </a:xfrm>
        <a:prstGeom prst="roundRect">
          <a:avLst/>
        </a:prstGeom>
        <a:solidFill>
          <a:schemeClr val="accent2">
            <a:hueOff val="-491484"/>
            <a:satOff val="59113"/>
            <a:lumOff val="6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678" tIns="0" rIns="215678" bIns="0" numCol="1" spcCol="1270" anchor="ctr" anchorCtr="0">
          <a:noAutofit/>
        </a:bodyPr>
        <a:lstStyle/>
        <a:p>
          <a:pPr lvl="0" algn="l" defTabSz="1244600">
            <a:lnSpc>
              <a:spcPct val="90000"/>
            </a:lnSpc>
            <a:spcBef>
              <a:spcPct val="0"/>
            </a:spcBef>
            <a:spcAft>
              <a:spcPct val="35000"/>
            </a:spcAft>
          </a:pPr>
          <a:r>
            <a:rPr lang="it-IT" sz="2800" kern="1200" dirty="0" smtClean="0">
              <a:latin typeface="+mj-lt"/>
            </a:rPr>
            <a:t>Riduzione o semplificazione</a:t>
          </a:r>
          <a:endParaRPr lang="it-IT" sz="2800" kern="1200" dirty="0">
            <a:latin typeface="+mj-lt"/>
          </a:endParaRPr>
        </a:p>
      </dsp:txBody>
      <dsp:txXfrm>
        <a:off x="430638" y="2783065"/>
        <a:ext cx="5660021" cy="426206"/>
      </dsp:txXfrm>
    </dsp:sp>
    <dsp:sp modelId="{AAE753C3-8D29-4D42-A31E-669E444ED41B}">
      <dsp:nvSpPr>
        <dsp:cNvPr id="0" name=""/>
        <dsp:cNvSpPr/>
      </dsp:nvSpPr>
      <dsp:spPr>
        <a:xfrm>
          <a:off x="0" y="4225928"/>
          <a:ext cx="8151622" cy="982799"/>
        </a:xfrm>
        <a:prstGeom prst="rect">
          <a:avLst/>
        </a:prstGeom>
        <a:solidFill>
          <a:schemeClr val="lt1">
            <a:alpha val="90000"/>
            <a:hueOff val="0"/>
            <a:satOff val="0"/>
            <a:lumOff val="0"/>
            <a:alphaOff val="0"/>
          </a:schemeClr>
        </a:solidFill>
        <a:ln w="15875" cap="flat" cmpd="sng" algn="ctr">
          <a:solidFill>
            <a:schemeClr val="accent2">
              <a:hueOff val="-737226"/>
              <a:satOff val="88670"/>
              <a:lumOff val="1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656" tIns="333248" rIns="63265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smtClean="0">
              <a:latin typeface="+mj-lt"/>
            </a:rPr>
            <a:t>Trovare nuclei fondanti della disciplica più accessibili (storia: cause dei cambiamenti – storia personale)</a:t>
          </a:r>
          <a:endParaRPr lang="it-IT" sz="1800" kern="1200" dirty="0">
            <a:latin typeface="+mj-lt"/>
          </a:endParaRPr>
        </a:p>
      </dsp:txBody>
      <dsp:txXfrm>
        <a:off x="0" y="4225928"/>
        <a:ext cx="8151622" cy="982799"/>
      </dsp:txXfrm>
    </dsp:sp>
    <dsp:sp modelId="{E186DF77-E4DB-489F-835F-D882EE699804}">
      <dsp:nvSpPr>
        <dsp:cNvPr id="0" name=""/>
        <dsp:cNvSpPr/>
      </dsp:nvSpPr>
      <dsp:spPr>
        <a:xfrm>
          <a:off x="407581" y="3989768"/>
          <a:ext cx="6584138" cy="472320"/>
        </a:xfrm>
        <a:prstGeom prst="roundRect">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678" tIns="0" rIns="215678" bIns="0" numCol="1" spcCol="1270" anchor="ctr" anchorCtr="0">
          <a:noAutofit/>
        </a:bodyPr>
        <a:lstStyle/>
        <a:p>
          <a:pPr lvl="0" algn="l" defTabSz="1244600">
            <a:lnSpc>
              <a:spcPct val="90000"/>
            </a:lnSpc>
            <a:spcBef>
              <a:spcPct val="0"/>
            </a:spcBef>
            <a:spcAft>
              <a:spcPct val="35000"/>
            </a:spcAft>
          </a:pPr>
          <a:r>
            <a:rPr lang="it-IT" sz="2800" kern="1200" dirty="0" smtClean="0">
              <a:latin typeface="+mj-lt"/>
            </a:rPr>
            <a:t>Scomposizione nei nuclei fondanti</a:t>
          </a:r>
          <a:endParaRPr lang="it-IT" sz="2800" kern="1200" dirty="0">
            <a:latin typeface="+mj-lt"/>
          </a:endParaRPr>
        </a:p>
      </dsp:txBody>
      <dsp:txXfrm>
        <a:off x="430638" y="4012825"/>
        <a:ext cx="6538024"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838DD-4EEC-4851-90CA-EFA5DB76376D}">
      <dsp:nvSpPr>
        <dsp:cNvPr id="0" name=""/>
        <dsp:cNvSpPr/>
      </dsp:nvSpPr>
      <dsp:spPr>
        <a:xfrm>
          <a:off x="159635" y="17212"/>
          <a:ext cx="2187656" cy="875062"/>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it-IT" sz="2600" kern="1200" dirty="0" smtClean="0"/>
            <a:t>cosa</a:t>
          </a:r>
          <a:endParaRPr lang="it-IT" sz="2600" kern="1200" dirty="0"/>
        </a:p>
      </dsp:txBody>
      <dsp:txXfrm>
        <a:off x="597166" y="17212"/>
        <a:ext cx="1312594" cy="875062"/>
      </dsp:txXfrm>
    </dsp:sp>
    <dsp:sp modelId="{14E5745E-CE7C-450E-BC5A-0859CD5FC620}">
      <dsp:nvSpPr>
        <dsp:cNvPr id="0" name=""/>
        <dsp:cNvSpPr/>
      </dsp:nvSpPr>
      <dsp:spPr>
        <a:xfrm>
          <a:off x="2059260" y="0"/>
          <a:ext cx="2187656" cy="875062"/>
        </a:xfrm>
        <a:prstGeom prst="chevron">
          <a:avLst/>
        </a:prstGeom>
        <a:solidFill>
          <a:schemeClr val="accent2">
            <a:hueOff val="-368613"/>
            <a:satOff val="44335"/>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it-IT" sz="2600" kern="1200" dirty="0" smtClean="0"/>
            <a:t>come</a:t>
          </a:r>
          <a:endParaRPr lang="it-IT" sz="2600" kern="1200" dirty="0"/>
        </a:p>
      </dsp:txBody>
      <dsp:txXfrm>
        <a:off x="2496791" y="0"/>
        <a:ext cx="1312594" cy="875062"/>
      </dsp:txXfrm>
    </dsp:sp>
    <dsp:sp modelId="{FA993431-F805-48BF-B6AD-53C9B540B121}">
      <dsp:nvSpPr>
        <dsp:cNvPr id="0" name=""/>
        <dsp:cNvSpPr/>
      </dsp:nvSpPr>
      <dsp:spPr>
        <a:xfrm>
          <a:off x="3899300" y="6003"/>
          <a:ext cx="2187656" cy="875062"/>
        </a:xfrm>
        <a:prstGeom prst="chevron">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it-IT" sz="2600" kern="1200" dirty="0" smtClean="0"/>
            <a:t>perchè</a:t>
          </a:r>
          <a:endParaRPr lang="it-IT" sz="2600" kern="1200" dirty="0"/>
        </a:p>
      </dsp:txBody>
      <dsp:txXfrm>
        <a:off x="4336831" y="6003"/>
        <a:ext cx="1312594" cy="875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1BED-82C1-46F3-9B3C-A58BE7744743}">
      <dsp:nvSpPr>
        <dsp:cNvPr id="0" name=""/>
        <dsp:cNvSpPr/>
      </dsp:nvSpPr>
      <dsp:spPr>
        <a:xfrm>
          <a:off x="1538004" y="82608"/>
          <a:ext cx="1861034" cy="930517"/>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a:t>oggetto</a:t>
          </a:r>
        </a:p>
      </dsp:txBody>
      <dsp:txXfrm>
        <a:off x="1565258" y="109862"/>
        <a:ext cx="1806526" cy="876009"/>
      </dsp:txXfrm>
    </dsp:sp>
    <dsp:sp modelId="{630420AD-F784-4C7F-9B3F-A2ECB86A8AE5}">
      <dsp:nvSpPr>
        <dsp:cNvPr id="0" name=""/>
        <dsp:cNvSpPr/>
      </dsp:nvSpPr>
      <dsp:spPr>
        <a:xfrm rot="3600000">
          <a:off x="2751863" y="1716027"/>
          <a:ext cx="970223" cy="325680"/>
        </a:xfrm>
        <a:prstGeom prst="leftRightArrow">
          <a:avLst>
            <a:gd name="adj1" fmla="val 60000"/>
            <a:gd name="adj2" fmla="val 5000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2849567" y="1781163"/>
        <a:ext cx="774815" cy="195408"/>
      </dsp:txXfrm>
    </dsp:sp>
    <dsp:sp modelId="{70F6B532-D336-4BC8-9A6A-46F5EB4EF1BC}">
      <dsp:nvSpPr>
        <dsp:cNvPr id="0" name=""/>
        <dsp:cNvSpPr/>
      </dsp:nvSpPr>
      <dsp:spPr>
        <a:xfrm>
          <a:off x="3074911" y="2744609"/>
          <a:ext cx="1861034" cy="930517"/>
        </a:xfrm>
        <a:prstGeom prst="roundRect">
          <a:avLst>
            <a:gd name="adj" fmla="val 10000"/>
          </a:avLst>
        </a:prstGeom>
        <a:solidFill>
          <a:schemeClr val="accent2">
            <a:hueOff val="-368613"/>
            <a:satOff val="44335"/>
            <a:lumOff val="50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a:t>allievo</a:t>
          </a:r>
        </a:p>
      </dsp:txBody>
      <dsp:txXfrm>
        <a:off x="3102165" y="2771863"/>
        <a:ext cx="1806526" cy="876009"/>
      </dsp:txXfrm>
    </dsp:sp>
    <dsp:sp modelId="{C5F3DD3E-CB35-4267-BCAC-9C9C40279B28}">
      <dsp:nvSpPr>
        <dsp:cNvPr id="0" name=""/>
        <dsp:cNvSpPr/>
      </dsp:nvSpPr>
      <dsp:spPr>
        <a:xfrm rot="10800000">
          <a:off x="1983410" y="3047027"/>
          <a:ext cx="970223" cy="325680"/>
        </a:xfrm>
        <a:prstGeom prst="leftRightArrow">
          <a:avLst>
            <a:gd name="adj1" fmla="val 60000"/>
            <a:gd name="adj2" fmla="val 50000"/>
          </a:avLst>
        </a:prstGeom>
        <a:solidFill>
          <a:schemeClr val="accent2">
            <a:hueOff val="-368613"/>
            <a:satOff val="44335"/>
            <a:lumOff val="509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rot="10800000">
        <a:off x="2081114" y="3112163"/>
        <a:ext cx="774815" cy="195408"/>
      </dsp:txXfrm>
    </dsp:sp>
    <dsp:sp modelId="{C6B96814-E608-47D3-9385-292E13B3E371}">
      <dsp:nvSpPr>
        <dsp:cNvPr id="0" name=""/>
        <dsp:cNvSpPr/>
      </dsp:nvSpPr>
      <dsp:spPr>
        <a:xfrm>
          <a:off x="1098" y="2744609"/>
          <a:ext cx="1861034" cy="930517"/>
        </a:xfrm>
        <a:prstGeom prst="roundRect">
          <a:avLst>
            <a:gd name="adj" fmla="val 10000"/>
          </a:avLst>
        </a:prstGeom>
        <a:solidFill>
          <a:schemeClr val="accent2">
            <a:hueOff val="-737226"/>
            <a:satOff val="88670"/>
            <a:lumOff val="10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a:t>insegnante</a:t>
          </a:r>
        </a:p>
      </dsp:txBody>
      <dsp:txXfrm>
        <a:off x="28352" y="2771863"/>
        <a:ext cx="1806526" cy="876009"/>
      </dsp:txXfrm>
    </dsp:sp>
    <dsp:sp modelId="{DD7F1291-B9E0-4BDA-87DF-C7AFF1B3BA96}">
      <dsp:nvSpPr>
        <dsp:cNvPr id="0" name=""/>
        <dsp:cNvSpPr/>
      </dsp:nvSpPr>
      <dsp:spPr>
        <a:xfrm rot="18000000">
          <a:off x="1214956" y="1716027"/>
          <a:ext cx="970223" cy="325680"/>
        </a:xfrm>
        <a:prstGeom prst="leftRightArrow">
          <a:avLst>
            <a:gd name="adj1" fmla="val 60000"/>
            <a:gd name="adj2" fmla="val 50000"/>
          </a:avLst>
        </a:prstGeom>
        <a:solidFill>
          <a:schemeClr val="accent2">
            <a:hueOff val="-737226"/>
            <a:satOff val="88670"/>
            <a:lumOff val="1019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kern="1200"/>
        </a:p>
      </dsp:txBody>
      <dsp:txXfrm>
        <a:off x="1312660" y="1781163"/>
        <a:ext cx="774815" cy="1954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0.56876</cdr:x>
      <cdr:y>0.51991</cdr:y>
    </cdr:from>
    <cdr:to>
      <cdr:x>0.95418</cdr:x>
      <cdr:y>0.59491</cdr:y>
    </cdr:to>
    <cdr:sp macro="" textlink="">
      <cdr:nvSpPr>
        <cdr:cNvPr id="2" name="Text Box 2"/>
        <cdr:cNvSpPr txBox="1">
          <a:spLocks xmlns:a="http://schemas.openxmlformats.org/drawingml/2006/main" noChangeArrowheads="1"/>
        </cdr:cNvSpPr>
      </cdr:nvSpPr>
      <cdr:spPr bwMode="auto">
        <a:xfrm xmlns:a="http://schemas.openxmlformats.org/drawingml/2006/main">
          <a:off x="3194507" y="2583191"/>
          <a:ext cx="2164759" cy="37265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it-IT" sz="1050" b="1" dirty="0">
              <a:latin typeface="Times New Roman" panose="02020603050405020304" pitchFamily="18" charset="0"/>
              <a:cs typeface="Times New Roman" panose="02020603050405020304" pitchFamily="18" charset="0"/>
            </a:rPr>
            <a:t>regolata da legge 170/2010 (DSA)</a:t>
          </a:r>
        </a:p>
      </cdr:txBody>
    </cdr:sp>
  </cdr:relSizeAnchor>
  <cdr:relSizeAnchor xmlns:cdr="http://schemas.openxmlformats.org/drawingml/2006/chartDrawing">
    <cdr:from>
      <cdr:x>0.56459</cdr:x>
      <cdr:y>0.69854</cdr:y>
    </cdr:from>
    <cdr:to>
      <cdr:x>0.95001</cdr:x>
      <cdr:y>0.80569</cdr:y>
    </cdr:to>
    <cdr:sp macro="" textlink="">
      <cdr:nvSpPr>
        <cdr:cNvPr id="3" name="Text Box 2"/>
        <cdr:cNvSpPr txBox="1">
          <a:spLocks xmlns:a="http://schemas.openxmlformats.org/drawingml/2006/main" noChangeArrowheads="1"/>
        </cdr:cNvSpPr>
      </cdr:nvSpPr>
      <cdr:spPr bwMode="auto">
        <a:xfrm xmlns:a="http://schemas.openxmlformats.org/drawingml/2006/main">
          <a:off x="3171089" y="3470710"/>
          <a:ext cx="2164759" cy="53237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r>
            <a:rPr lang="it-IT" sz="1200" b="1" dirty="0">
              <a:latin typeface="Times New Roman" panose="02020603050405020304" pitchFamily="18" charset="0"/>
              <a:cs typeface="Times New Roman" panose="02020603050405020304" pitchFamily="18" charset="0"/>
            </a:rPr>
            <a:t>linee guida per accoglienza stranieri febbraio 2014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D8B3A-725A-4EB1-BB48-6E0B6830C149}" type="datetimeFigureOut">
              <a:rPr lang="it-IT" smtClean="0"/>
              <a:pPr/>
              <a:t>04/10/2018</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A00CA-D70E-4C19-8659-AE69DEB9CD55}" type="slidenum">
              <a:rPr lang="it-IT" smtClean="0"/>
              <a:pPr/>
              <a:t>‹N›</a:t>
            </a:fld>
            <a:endParaRPr lang="it-IT"/>
          </a:p>
        </p:txBody>
      </p:sp>
    </p:spTree>
    <p:extLst>
      <p:ext uri="{BB962C8B-B14F-4D97-AF65-F5344CB8AC3E}">
        <p14:creationId xmlns:p14="http://schemas.microsoft.com/office/powerpoint/2010/main" xmlns="" val="324671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6A00CA-D70E-4C19-8659-AE69DEB9CD55}" type="slidenum">
              <a:rPr lang="it-IT" smtClean="0"/>
              <a:pPr/>
              <a:t>8</a:t>
            </a:fld>
            <a:endParaRPr lang="it-IT"/>
          </a:p>
        </p:txBody>
      </p:sp>
    </p:spTree>
    <p:extLst>
      <p:ext uri="{BB962C8B-B14F-4D97-AF65-F5344CB8AC3E}">
        <p14:creationId xmlns:p14="http://schemas.microsoft.com/office/powerpoint/2010/main" xmlns="" val="312220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9A3FD70-928B-4C33-B541-5DA779484BFF}" type="slidenum">
              <a:rPr lang="it-IT" smtClean="0"/>
              <a:pPr/>
              <a:t>16</a:t>
            </a:fld>
            <a:endParaRPr lang="it-IT"/>
          </a:p>
        </p:txBody>
      </p:sp>
    </p:spTree>
    <p:extLst>
      <p:ext uri="{BB962C8B-B14F-4D97-AF65-F5344CB8AC3E}">
        <p14:creationId xmlns:p14="http://schemas.microsoft.com/office/powerpoint/2010/main" xmlns="" val="136580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FE4C121-B7BF-44C7-9CEA-B1AABF9552F4}" type="datetimeFigureOut">
              <a:rPr lang="it-IT" smtClean="0"/>
              <a:pPr/>
              <a:t>04/10/2018</a:t>
            </a:fld>
            <a:endParaRPr lang="it-I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726479C-EE32-4A11-ACB3-2EF64D00E643}" type="slidenum">
              <a:rPr lang="it-IT" smtClean="0"/>
              <a:pPr/>
              <a:t>‹N›</a:t>
            </a:fld>
            <a:endParaRPr lang="it-I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726479C-EE32-4A11-ACB3-2EF64D00E643}" type="slidenum">
              <a:rPr lang="it-IT" smtClean="0"/>
              <a:pPr/>
              <a:t>‹N›</a:t>
            </a:fld>
            <a:endParaRPr lang="it-IT"/>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7" name="Slide Number Placeholder 6"/>
          <p:cNvSpPr>
            <a:spLocks noGrp="1"/>
          </p:cNvSpPr>
          <p:nvPr>
            <p:ph type="sldNum" sz="quarter" idx="12"/>
          </p:nvPr>
        </p:nvSpPr>
        <p:spPr/>
        <p:txBody>
          <a:bodyPr/>
          <a:lstStyle/>
          <a:p>
            <a:fld id="{2726479C-EE32-4A11-ACB3-2EF64D00E643}" type="slidenum">
              <a:rPr lang="it-IT" smtClean="0"/>
              <a:pPr/>
              <a:t>‹N›</a:t>
            </a:fld>
            <a:endParaRPr lang="it-I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4C121-B7BF-44C7-9CEA-B1AABF9552F4}" type="datetimeFigureOut">
              <a:rPr lang="it-IT" smtClean="0"/>
              <a:pPr/>
              <a:t>04/10/2018</a:t>
            </a:fld>
            <a:endParaRPr lang="it-I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7" name="Slide Number Placeholder 6"/>
          <p:cNvSpPr>
            <a:spLocks noGrp="1"/>
          </p:cNvSpPr>
          <p:nvPr>
            <p:ph type="sldNum" sz="quarter" idx="12"/>
          </p:nvPr>
        </p:nvSpPr>
        <p:spPr/>
        <p:txBody>
          <a:bodyPr/>
          <a:lstStyle/>
          <a:p>
            <a:fld id="{2726479C-EE32-4A11-ACB3-2EF64D00E64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FE4C121-B7BF-44C7-9CEA-B1AABF9552F4}" type="datetimeFigureOut">
              <a:rPr lang="it-IT" smtClean="0"/>
              <a:pPr/>
              <a:t>04/10/2018</a:t>
            </a:fld>
            <a:endParaRPr lang="it-I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726479C-EE32-4A11-ACB3-2EF64D00E64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diagramData" Target="../diagrams/data5.xml"/><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501008"/>
            <a:ext cx="3600400" cy="1296144"/>
          </a:xfrm>
        </p:spPr>
        <p:txBody>
          <a:bodyPr>
            <a:noAutofit/>
          </a:bodyPr>
          <a:lstStyle/>
          <a:p>
            <a:pPr algn="just"/>
            <a:r>
              <a:rPr lang="it-IT" sz="2400" dirty="0" smtClean="0">
                <a:latin typeface="Times New Roman" panose="02020603050405020304" pitchFamily="18" charset="0"/>
                <a:cs typeface="Times New Roman" panose="02020603050405020304" pitchFamily="18" charset="0"/>
              </a:rPr>
              <a:t>Differenziare per includere: strategie per gli allievi con disabilità e/o disagio</a:t>
            </a:r>
            <a:endParaRPr lang="it-IT"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788024" y="5229200"/>
            <a:ext cx="3309803" cy="376072"/>
          </a:xfrm>
        </p:spPr>
        <p:txBody>
          <a:bodyPr>
            <a:normAutofit/>
          </a:bodyPr>
          <a:lstStyle/>
          <a:p>
            <a:pPr algn="ctr"/>
            <a:r>
              <a:rPr lang="it-IT" sz="1600" b="1" dirty="0" smtClean="0">
                <a:latin typeface="Times New Roman" panose="02020603050405020304" pitchFamily="18" charset="0"/>
                <a:cs typeface="Times New Roman" panose="02020603050405020304" pitchFamily="18" charset="0"/>
              </a:rPr>
              <a:t>Prof. Meduri Carmelo Francesco</a:t>
            </a:r>
            <a:endParaRPr lang="it-IT"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16016" y="2996952"/>
            <a:ext cx="3456384" cy="646331"/>
          </a:xfrm>
          <a:prstGeom prst="rect">
            <a:avLst/>
          </a:prstGeom>
          <a:noFill/>
        </p:spPr>
        <p:txBody>
          <a:bodyPr wrap="square" rtlCol="0">
            <a:spAutoFit/>
          </a:bodyPr>
          <a:lstStyle/>
          <a:p>
            <a:pPr algn="ctr"/>
            <a:r>
              <a:rPr lang="it-IT" dirty="0" smtClean="0">
                <a:latin typeface="Times New Roman" panose="02020603050405020304" pitchFamily="18" charset="0"/>
                <a:cs typeface="Times New Roman" panose="02020603050405020304" pitchFamily="18" charset="0"/>
              </a:rPr>
              <a:t>Corso di formazione per docenti </a:t>
            </a:r>
          </a:p>
          <a:p>
            <a:pPr algn="ctr"/>
            <a:r>
              <a:rPr lang="it-IT" dirty="0" smtClean="0">
                <a:latin typeface="Times New Roman" panose="02020603050405020304" pitchFamily="18" charset="0"/>
                <a:cs typeface="Times New Roman" panose="02020603050405020304" pitchFamily="18" charset="0"/>
              </a:rPr>
              <a:t>A.S. 2018/2019</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30384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Risultati immagini per compe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2" descr="Risultati immagini per interdisciplinariet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ttangolo 14">
            <a:extLst>
              <a:ext uri="{FF2B5EF4-FFF2-40B4-BE49-F238E27FC236}">
                <a16:creationId xmlns:a16="http://schemas.microsoft.com/office/drawing/2014/main" xmlns="" id="{7727FACA-1DB3-4572-8CE1-0ABC5B77220D}"/>
              </a:ext>
            </a:extLst>
          </p:cNvPr>
          <p:cNvSpPr/>
          <p:nvPr/>
        </p:nvSpPr>
        <p:spPr>
          <a:xfrm>
            <a:off x="215168" y="3499440"/>
            <a:ext cx="8713663" cy="1506980"/>
          </a:xfrm>
          <a:prstGeom prst="rect">
            <a:avLst/>
          </a:prstGeom>
          <a:noFill/>
        </p:spPr>
      </p:sp>
      <p:grpSp>
        <p:nvGrpSpPr>
          <p:cNvPr id="3" name="Gruppo 2">
            <a:extLst>
              <a:ext uri="{FF2B5EF4-FFF2-40B4-BE49-F238E27FC236}">
                <a16:creationId xmlns:a16="http://schemas.microsoft.com/office/drawing/2014/main" xmlns="" id="{35777006-4343-404F-8B0C-C63BC7018705}"/>
              </a:ext>
            </a:extLst>
          </p:cNvPr>
          <p:cNvGrpSpPr/>
          <p:nvPr/>
        </p:nvGrpSpPr>
        <p:grpSpPr>
          <a:xfrm>
            <a:off x="251520" y="1598368"/>
            <a:ext cx="8164746" cy="3757735"/>
            <a:chOff x="372714" y="1598368"/>
            <a:chExt cx="8164746" cy="3757735"/>
          </a:xfrm>
        </p:grpSpPr>
        <p:graphicFrame>
          <p:nvGraphicFramePr>
            <p:cNvPr id="5" name="Diagram 4"/>
            <p:cNvGraphicFramePr/>
            <p:nvPr>
              <p:extLst>
                <p:ext uri="{D42A27DB-BD31-4B8C-83A1-F6EECF244321}">
                  <p14:modId xmlns:p14="http://schemas.microsoft.com/office/powerpoint/2010/main" xmlns="" val="1004139421"/>
                </p:ext>
              </p:extLst>
            </p:nvPr>
          </p:nvGraphicFramePr>
          <p:xfrm>
            <a:off x="372714" y="1598368"/>
            <a:ext cx="4937044" cy="3757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po 1">
              <a:extLst>
                <a:ext uri="{FF2B5EF4-FFF2-40B4-BE49-F238E27FC236}">
                  <a16:creationId xmlns:a16="http://schemas.microsoft.com/office/drawing/2014/main" xmlns="" id="{1731F746-9896-42A0-9544-09C653470821}"/>
                </a:ext>
              </a:extLst>
            </p:cNvPr>
            <p:cNvGrpSpPr/>
            <p:nvPr/>
          </p:nvGrpSpPr>
          <p:grpSpPr>
            <a:xfrm>
              <a:off x="5870854" y="1598369"/>
              <a:ext cx="2666606" cy="3547186"/>
              <a:chOff x="5870854" y="1598369"/>
              <a:chExt cx="2666606" cy="3547186"/>
            </a:xfrm>
          </p:grpSpPr>
          <p:grpSp>
            <p:nvGrpSpPr>
              <p:cNvPr id="24" name="Gruppo 23">
                <a:extLst>
                  <a:ext uri="{FF2B5EF4-FFF2-40B4-BE49-F238E27FC236}">
                    <a16:creationId xmlns:a16="http://schemas.microsoft.com/office/drawing/2014/main" xmlns="" id="{8F9BD945-50DE-40DA-9697-A09ED2899436}"/>
                  </a:ext>
                </a:extLst>
              </p:cNvPr>
              <p:cNvGrpSpPr/>
              <p:nvPr/>
            </p:nvGrpSpPr>
            <p:grpSpPr>
              <a:xfrm>
                <a:off x="5905805" y="1598369"/>
                <a:ext cx="2596705" cy="1078716"/>
                <a:chOff x="218076" y="3649684"/>
                <a:chExt cx="2778331" cy="1206490"/>
              </a:xfrm>
            </p:grpSpPr>
            <p:sp>
              <p:nvSpPr>
                <p:cNvPr id="16" name="Freccia a gallone 15">
                  <a:extLst>
                    <a:ext uri="{FF2B5EF4-FFF2-40B4-BE49-F238E27FC236}">
                      <a16:creationId xmlns:a16="http://schemas.microsoft.com/office/drawing/2014/main" xmlns="" id="{EE07946E-3712-4CBC-8C8C-6071995758C5}"/>
                    </a:ext>
                  </a:extLst>
                </p:cNvPr>
                <p:cNvSpPr/>
                <p:nvPr/>
              </p:nvSpPr>
              <p:spPr>
                <a:xfrm>
                  <a:off x="218076" y="3649684"/>
                  <a:ext cx="2500497" cy="965192"/>
                </a:xfrm>
                <a:prstGeom prst="chevron">
                  <a:avLst>
                    <a:gd name="adj" fmla="val 4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Figura a mano libera: forma 16">
                  <a:extLst>
                    <a:ext uri="{FF2B5EF4-FFF2-40B4-BE49-F238E27FC236}">
                      <a16:creationId xmlns:a16="http://schemas.microsoft.com/office/drawing/2014/main" xmlns="" id="{2E50579F-B2E0-40E0-8F2B-B049E4B39A22}"/>
                    </a:ext>
                  </a:extLst>
                </p:cNvPr>
                <p:cNvSpPr/>
                <p:nvPr/>
              </p:nvSpPr>
              <p:spPr>
                <a:xfrm>
                  <a:off x="884876" y="3890982"/>
                  <a:ext cx="2111531" cy="965192"/>
                </a:xfrm>
                <a:custGeom>
                  <a:avLst/>
                  <a:gdLst>
                    <a:gd name="connsiteX0" fmla="*/ 0 w 2111531"/>
                    <a:gd name="connsiteY0" fmla="*/ 96519 h 965192"/>
                    <a:gd name="connsiteX1" fmla="*/ 96519 w 2111531"/>
                    <a:gd name="connsiteY1" fmla="*/ 0 h 965192"/>
                    <a:gd name="connsiteX2" fmla="*/ 2015012 w 2111531"/>
                    <a:gd name="connsiteY2" fmla="*/ 0 h 965192"/>
                    <a:gd name="connsiteX3" fmla="*/ 2111531 w 2111531"/>
                    <a:gd name="connsiteY3" fmla="*/ 96519 h 965192"/>
                    <a:gd name="connsiteX4" fmla="*/ 2111531 w 2111531"/>
                    <a:gd name="connsiteY4" fmla="*/ 868673 h 965192"/>
                    <a:gd name="connsiteX5" fmla="*/ 2015012 w 2111531"/>
                    <a:gd name="connsiteY5" fmla="*/ 965192 h 965192"/>
                    <a:gd name="connsiteX6" fmla="*/ 96519 w 2111531"/>
                    <a:gd name="connsiteY6" fmla="*/ 965192 h 965192"/>
                    <a:gd name="connsiteX7" fmla="*/ 0 w 2111531"/>
                    <a:gd name="connsiteY7" fmla="*/ 868673 h 965192"/>
                    <a:gd name="connsiteX8" fmla="*/ 0 w 2111531"/>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531" h="965192">
                      <a:moveTo>
                        <a:pt x="0" y="96519"/>
                      </a:moveTo>
                      <a:cubicBezTo>
                        <a:pt x="0" y="43213"/>
                        <a:pt x="43213" y="0"/>
                        <a:pt x="96519" y="0"/>
                      </a:cubicBezTo>
                      <a:lnTo>
                        <a:pt x="2015012" y="0"/>
                      </a:lnTo>
                      <a:cubicBezTo>
                        <a:pt x="2068318" y="0"/>
                        <a:pt x="2111531" y="43213"/>
                        <a:pt x="2111531" y="96519"/>
                      </a:cubicBezTo>
                      <a:lnTo>
                        <a:pt x="2111531" y="868673"/>
                      </a:lnTo>
                      <a:cubicBezTo>
                        <a:pt x="2111531" y="921979"/>
                        <a:pt x="2068318" y="965192"/>
                        <a:pt x="2015012"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000" b="1" kern="1200" dirty="0">
                      <a:solidFill>
                        <a:srgbClr val="002060"/>
                      </a:solidFill>
                      <a:latin typeface="Times New Roman" panose="02020603050405020304" pitchFamily="18" charset="0"/>
                      <a:cs typeface="Times New Roman" panose="02020603050405020304" pitchFamily="18" charset="0"/>
                    </a:rPr>
                    <a:t>Relazionale</a:t>
                  </a:r>
                  <a:endParaRPr lang="it-IT" b="1" kern="1200" dirty="0">
                    <a:solidFill>
                      <a:srgbClr val="002060"/>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it-IT" sz="1400" kern="1200" dirty="0">
                      <a:solidFill>
                        <a:srgbClr val="002060"/>
                      </a:solidFill>
                      <a:latin typeface="Times New Roman" panose="02020603050405020304" pitchFamily="18" charset="0"/>
                      <a:cs typeface="Times New Roman" panose="02020603050405020304" pitchFamily="18" charset="0"/>
                    </a:rPr>
                    <a:t>Clima e conduzione</a:t>
                  </a:r>
                </a:p>
              </p:txBody>
            </p:sp>
          </p:grpSp>
          <p:grpSp>
            <p:nvGrpSpPr>
              <p:cNvPr id="23" name="Gruppo 22">
                <a:extLst>
                  <a:ext uri="{FF2B5EF4-FFF2-40B4-BE49-F238E27FC236}">
                    <a16:creationId xmlns:a16="http://schemas.microsoft.com/office/drawing/2014/main" xmlns="" id="{F6C12BF6-49E9-4786-8CBE-0FFE00765B68}"/>
                  </a:ext>
                </a:extLst>
              </p:cNvPr>
              <p:cNvGrpSpPr/>
              <p:nvPr/>
            </p:nvGrpSpPr>
            <p:grpSpPr>
              <a:xfrm>
                <a:off x="5877322" y="2825138"/>
                <a:ext cx="2653671" cy="1078716"/>
                <a:chOff x="3074200" y="3649684"/>
                <a:chExt cx="2839281" cy="1206490"/>
              </a:xfrm>
            </p:grpSpPr>
            <p:sp>
              <p:nvSpPr>
                <p:cNvPr id="18" name="Freccia a gallone 17">
                  <a:extLst>
                    <a:ext uri="{FF2B5EF4-FFF2-40B4-BE49-F238E27FC236}">
                      <a16:creationId xmlns:a16="http://schemas.microsoft.com/office/drawing/2014/main" xmlns="" id="{F626527E-3A7D-4C01-9D46-F73493251CFC}"/>
                    </a:ext>
                  </a:extLst>
                </p:cNvPr>
                <p:cNvSpPr/>
                <p:nvPr/>
              </p:nvSpPr>
              <p:spPr>
                <a:xfrm>
                  <a:off x="3074200" y="3649684"/>
                  <a:ext cx="2500497" cy="965192"/>
                </a:xfrm>
                <a:prstGeom prst="chevron">
                  <a:avLst>
                    <a:gd name="adj" fmla="val 4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157948"/>
                    <a:satOff val="29661"/>
                    <a:lumOff val="-5098"/>
                    <a:alphaOff val="0"/>
                  </a:schemeClr>
                </a:fillRef>
                <a:effectRef idx="2">
                  <a:schemeClr val="accent2">
                    <a:hueOff val="-4157948"/>
                    <a:satOff val="29661"/>
                    <a:lumOff val="-5098"/>
                    <a:alphaOff val="0"/>
                  </a:schemeClr>
                </a:effectRef>
                <a:fontRef idx="minor">
                  <a:schemeClr val="lt1"/>
                </a:fontRef>
              </p:style>
            </p:sp>
            <p:sp>
              <p:nvSpPr>
                <p:cNvPr id="19" name="Figura a mano libera: forma 18">
                  <a:extLst>
                    <a:ext uri="{FF2B5EF4-FFF2-40B4-BE49-F238E27FC236}">
                      <a16:creationId xmlns:a16="http://schemas.microsoft.com/office/drawing/2014/main" xmlns="" id="{8473F38C-D02E-4378-8F16-DC22808547CB}"/>
                    </a:ext>
                  </a:extLst>
                </p:cNvPr>
                <p:cNvSpPr/>
                <p:nvPr/>
              </p:nvSpPr>
              <p:spPr>
                <a:xfrm>
                  <a:off x="3680051" y="3890982"/>
                  <a:ext cx="2233430" cy="965192"/>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4157948"/>
                    <a:satOff val="29661"/>
                    <a:lumOff val="-509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000" b="1" kern="1200" dirty="0">
                      <a:solidFill>
                        <a:srgbClr val="002060"/>
                      </a:solidFill>
                      <a:latin typeface="Times New Roman" panose="02020603050405020304" pitchFamily="18" charset="0"/>
                      <a:cs typeface="Times New Roman" panose="02020603050405020304" pitchFamily="18" charset="0"/>
                    </a:rPr>
                    <a:t>Metodologica</a:t>
                  </a:r>
                </a:p>
                <a:p>
                  <a:pPr marL="114300" lvl="1" indent="-114300" algn="l" defTabSz="622300">
                    <a:lnSpc>
                      <a:spcPct val="90000"/>
                    </a:lnSpc>
                    <a:spcBef>
                      <a:spcPct val="0"/>
                    </a:spcBef>
                    <a:spcAft>
                      <a:spcPct val="15000"/>
                    </a:spcAft>
                    <a:buChar char="•"/>
                  </a:pPr>
                  <a:r>
                    <a:rPr lang="it-IT" sz="1200" kern="1200" dirty="0">
                      <a:solidFill>
                        <a:srgbClr val="002060"/>
                      </a:solidFill>
                      <a:latin typeface="Times New Roman" panose="02020603050405020304" pitchFamily="18" charset="0"/>
                      <a:cs typeface="Times New Roman" panose="02020603050405020304" pitchFamily="18" charset="0"/>
                    </a:rPr>
                    <a:t>Metodi e tecniche</a:t>
                  </a:r>
                </a:p>
              </p:txBody>
            </p:sp>
          </p:grpSp>
          <p:grpSp>
            <p:nvGrpSpPr>
              <p:cNvPr id="28" name="Gruppo 27">
                <a:extLst>
                  <a:ext uri="{FF2B5EF4-FFF2-40B4-BE49-F238E27FC236}">
                    <a16:creationId xmlns:a16="http://schemas.microsoft.com/office/drawing/2014/main" xmlns="" id="{C37CE79B-0055-49D9-82F6-3142B3CFABBE}"/>
                  </a:ext>
                </a:extLst>
              </p:cNvPr>
              <p:cNvGrpSpPr/>
              <p:nvPr/>
            </p:nvGrpSpPr>
            <p:grpSpPr>
              <a:xfrm>
                <a:off x="5870854" y="4087516"/>
                <a:ext cx="2666606" cy="1058039"/>
                <a:chOff x="5873565" y="4087516"/>
                <a:chExt cx="2666606" cy="1058039"/>
              </a:xfrm>
            </p:grpSpPr>
            <p:sp>
              <p:nvSpPr>
                <p:cNvPr id="20" name="Freccia a gallone 19">
                  <a:extLst>
                    <a:ext uri="{FF2B5EF4-FFF2-40B4-BE49-F238E27FC236}">
                      <a16:creationId xmlns:a16="http://schemas.microsoft.com/office/drawing/2014/main" xmlns="" id="{011E2DAF-24DE-4D5F-A0CC-1269E5C1DC1A}"/>
                    </a:ext>
                  </a:extLst>
                </p:cNvPr>
                <p:cNvSpPr/>
                <p:nvPr/>
              </p:nvSpPr>
              <p:spPr>
                <a:xfrm>
                  <a:off x="5873565" y="4087516"/>
                  <a:ext cx="2337034" cy="862973"/>
                </a:xfrm>
                <a:prstGeom prst="chevron">
                  <a:avLst>
                    <a:gd name="adj" fmla="val 4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315896"/>
                    <a:satOff val="59322"/>
                    <a:lumOff val="-10197"/>
                    <a:alphaOff val="0"/>
                  </a:schemeClr>
                </a:fillRef>
                <a:effectRef idx="2">
                  <a:schemeClr val="accent2">
                    <a:hueOff val="-8315896"/>
                    <a:satOff val="59322"/>
                    <a:lumOff val="-10197"/>
                    <a:alphaOff val="0"/>
                  </a:schemeClr>
                </a:effectRef>
                <a:fontRef idx="minor">
                  <a:schemeClr val="lt1"/>
                </a:fontRef>
              </p:style>
            </p:sp>
            <p:sp>
              <p:nvSpPr>
                <p:cNvPr id="21" name="Figura a mano libera: forma 20">
                  <a:extLst>
                    <a:ext uri="{FF2B5EF4-FFF2-40B4-BE49-F238E27FC236}">
                      <a16:creationId xmlns:a16="http://schemas.microsoft.com/office/drawing/2014/main" xmlns="" id="{7E07BB7B-0CEB-4D64-9A99-FB278C646A78}"/>
                    </a:ext>
                  </a:extLst>
                </p:cNvPr>
                <p:cNvSpPr/>
                <p:nvPr/>
              </p:nvSpPr>
              <p:spPr>
                <a:xfrm>
                  <a:off x="6438807" y="4282582"/>
                  <a:ext cx="2101364" cy="862973"/>
                </a:xfrm>
                <a:custGeom>
                  <a:avLst/>
                  <a:gdLst>
                    <a:gd name="connsiteX0" fmla="*/ 0 w 2424164"/>
                    <a:gd name="connsiteY0" fmla="*/ 96519 h 965192"/>
                    <a:gd name="connsiteX1" fmla="*/ 96519 w 2424164"/>
                    <a:gd name="connsiteY1" fmla="*/ 0 h 965192"/>
                    <a:gd name="connsiteX2" fmla="*/ 2327645 w 2424164"/>
                    <a:gd name="connsiteY2" fmla="*/ 0 h 965192"/>
                    <a:gd name="connsiteX3" fmla="*/ 2424164 w 2424164"/>
                    <a:gd name="connsiteY3" fmla="*/ 96519 h 965192"/>
                    <a:gd name="connsiteX4" fmla="*/ 2424164 w 2424164"/>
                    <a:gd name="connsiteY4" fmla="*/ 868673 h 965192"/>
                    <a:gd name="connsiteX5" fmla="*/ 2327645 w 2424164"/>
                    <a:gd name="connsiteY5" fmla="*/ 965192 h 965192"/>
                    <a:gd name="connsiteX6" fmla="*/ 96519 w 2424164"/>
                    <a:gd name="connsiteY6" fmla="*/ 965192 h 965192"/>
                    <a:gd name="connsiteX7" fmla="*/ 0 w 2424164"/>
                    <a:gd name="connsiteY7" fmla="*/ 868673 h 965192"/>
                    <a:gd name="connsiteX8" fmla="*/ 0 w 2424164"/>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164" h="965192">
                      <a:moveTo>
                        <a:pt x="0" y="96519"/>
                      </a:moveTo>
                      <a:cubicBezTo>
                        <a:pt x="0" y="43213"/>
                        <a:pt x="43213" y="0"/>
                        <a:pt x="96519" y="0"/>
                      </a:cubicBezTo>
                      <a:lnTo>
                        <a:pt x="2327645" y="0"/>
                      </a:lnTo>
                      <a:cubicBezTo>
                        <a:pt x="2380951" y="0"/>
                        <a:pt x="2424164" y="43213"/>
                        <a:pt x="2424164" y="96519"/>
                      </a:cubicBezTo>
                      <a:lnTo>
                        <a:pt x="2424164" y="868673"/>
                      </a:lnTo>
                      <a:cubicBezTo>
                        <a:pt x="2424164" y="921979"/>
                        <a:pt x="2380951" y="965192"/>
                        <a:pt x="2327645"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8315896"/>
                    <a:satOff val="59322"/>
                    <a:lumOff val="-1019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000" b="1" kern="1200" dirty="0">
                      <a:solidFill>
                        <a:srgbClr val="002060"/>
                      </a:solidFill>
                      <a:latin typeface="Times New Roman" panose="02020603050405020304" pitchFamily="18" charset="0"/>
                      <a:cs typeface="Times New Roman" panose="02020603050405020304" pitchFamily="18" charset="0"/>
                    </a:rPr>
                    <a:t>Organizzativa</a:t>
                  </a:r>
                </a:p>
                <a:p>
                  <a:pPr marL="171450" lvl="1" indent="-171450" algn="l" defTabSz="711200">
                    <a:lnSpc>
                      <a:spcPct val="90000"/>
                    </a:lnSpc>
                    <a:spcBef>
                      <a:spcPct val="0"/>
                    </a:spcBef>
                    <a:spcAft>
                      <a:spcPct val="15000"/>
                    </a:spcAft>
                    <a:buChar char="•"/>
                  </a:pPr>
                  <a:r>
                    <a:rPr lang="it-IT" sz="1400" kern="1200" dirty="0">
                      <a:solidFill>
                        <a:srgbClr val="002060"/>
                      </a:solidFill>
                      <a:latin typeface="Times New Roman" panose="02020603050405020304" pitchFamily="18" charset="0"/>
                      <a:cs typeface="Times New Roman" panose="02020603050405020304" pitchFamily="18" charset="0"/>
                    </a:rPr>
                    <a:t>Setting e Banchi</a:t>
                  </a:r>
                </a:p>
              </p:txBody>
            </p:sp>
          </p:grpSp>
        </p:grpSp>
      </p:grpSp>
      <p:sp>
        <p:nvSpPr>
          <p:cNvPr id="7" name="AutoShape 2" descr="Progettare per competenze"/>
          <p:cNvSpPr>
            <a:spLocks noChangeAspect="1" noChangeArrowheads="1"/>
          </p:cNvSpPr>
          <p:nvPr/>
        </p:nvSpPr>
        <p:spPr bwMode="auto">
          <a:xfrm>
            <a:off x="155575" y="-617538"/>
            <a:ext cx="8763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Titolo 11">
            <a:extLst>
              <a:ext uri="{FF2B5EF4-FFF2-40B4-BE49-F238E27FC236}">
                <a16:creationId xmlns:a16="http://schemas.microsoft.com/office/drawing/2014/main" xmlns="" id="{D93C435A-A4D3-44F8-AC01-6378631178D5}"/>
              </a:ext>
            </a:extLst>
          </p:cNvPr>
          <p:cNvSpPr>
            <a:spLocks noGrp="1"/>
          </p:cNvSpPr>
          <p:nvPr>
            <p:ph type="title" idx="4294967295"/>
          </p:nvPr>
        </p:nvSpPr>
        <p:spPr>
          <a:xfrm>
            <a:off x="6361522" y="5517232"/>
            <a:ext cx="2016125" cy="365125"/>
          </a:xfrm>
        </p:spPr>
        <p:txBody>
          <a:bodyPr>
            <a:noAutofit/>
          </a:bodyPr>
          <a:lstStyle/>
          <a:p>
            <a:r>
              <a:rPr lang="it-IT" sz="1800" dirty="0">
                <a:solidFill>
                  <a:srgbClr val="002060"/>
                </a:solidFill>
                <a:latin typeface="Times New Roman" panose="02020603050405020304" pitchFamily="18" charset="0"/>
                <a:cs typeface="Times New Roman" panose="02020603050405020304" pitchFamily="18" charset="0"/>
              </a:rPr>
              <a:t>(</a:t>
            </a:r>
            <a:r>
              <a:rPr lang="it-IT" sz="1800" dirty="0" err="1">
                <a:solidFill>
                  <a:srgbClr val="002060"/>
                </a:solidFill>
                <a:latin typeface="Times New Roman" panose="02020603050405020304" pitchFamily="18" charset="0"/>
                <a:cs typeface="Times New Roman" panose="02020603050405020304" pitchFamily="18" charset="0"/>
              </a:rPr>
              <a:t>Castoldi</a:t>
            </a:r>
            <a:r>
              <a:rPr lang="it-IT" sz="1800" dirty="0">
                <a:solidFill>
                  <a:srgbClr val="002060"/>
                </a:solidFill>
                <a:latin typeface="Times New Roman" panose="02020603050405020304" pitchFamily="18" charset="0"/>
                <a:cs typeface="Times New Roman" panose="02020603050405020304" pitchFamily="18" charset="0"/>
              </a:rPr>
              <a:t>, 2014)</a:t>
            </a:r>
          </a:p>
        </p:txBody>
      </p:sp>
      <p:sp>
        <p:nvSpPr>
          <p:cNvPr id="27" name="Title 1">
            <a:extLst>
              <a:ext uri="{FF2B5EF4-FFF2-40B4-BE49-F238E27FC236}">
                <a16:creationId xmlns:a16="http://schemas.microsoft.com/office/drawing/2014/main" xmlns="" id="{CA755BDA-C12B-47D0-9A6B-8A028CA67B34}"/>
              </a:ext>
            </a:extLst>
          </p:cNvPr>
          <p:cNvSpPr txBox="1">
            <a:spLocks/>
          </p:cNvSpPr>
          <p:nvPr/>
        </p:nvSpPr>
        <p:spPr>
          <a:xfrm>
            <a:off x="2382437" y="715917"/>
            <a:ext cx="4320828" cy="720080"/>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a:solidFill>
                  <a:srgbClr val="002060"/>
                </a:solidFill>
                <a:latin typeface="Times New Roman" panose="02020603050405020304" pitchFamily="18" charset="0"/>
                <a:cs typeface="Times New Roman" panose="02020603050405020304" pitchFamily="18" charset="0"/>
              </a:rPr>
              <a:t>MEDIAZIONE DIDATTICA</a:t>
            </a:r>
          </a:p>
        </p:txBody>
      </p:sp>
    </p:spTree>
    <p:extLst>
      <p:ext uri="{BB962C8B-B14F-4D97-AF65-F5344CB8AC3E}">
        <p14:creationId xmlns:p14="http://schemas.microsoft.com/office/powerpoint/2010/main" xmlns="" val="36348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a a mano libera: forma 16">
            <a:extLst>
              <a:ext uri="{FF2B5EF4-FFF2-40B4-BE49-F238E27FC236}">
                <a16:creationId xmlns:a16="http://schemas.microsoft.com/office/drawing/2014/main" xmlns="" id="{2E50579F-B2E0-40E0-8F2B-B049E4B39A22}"/>
              </a:ext>
            </a:extLst>
          </p:cNvPr>
          <p:cNvSpPr/>
          <p:nvPr/>
        </p:nvSpPr>
        <p:spPr>
          <a:xfrm>
            <a:off x="1187624" y="692696"/>
            <a:ext cx="2500436" cy="1091050"/>
          </a:xfrm>
          <a:custGeom>
            <a:avLst/>
            <a:gdLst>
              <a:gd name="connsiteX0" fmla="*/ 0 w 2111531"/>
              <a:gd name="connsiteY0" fmla="*/ 96519 h 965192"/>
              <a:gd name="connsiteX1" fmla="*/ 96519 w 2111531"/>
              <a:gd name="connsiteY1" fmla="*/ 0 h 965192"/>
              <a:gd name="connsiteX2" fmla="*/ 2015012 w 2111531"/>
              <a:gd name="connsiteY2" fmla="*/ 0 h 965192"/>
              <a:gd name="connsiteX3" fmla="*/ 2111531 w 2111531"/>
              <a:gd name="connsiteY3" fmla="*/ 96519 h 965192"/>
              <a:gd name="connsiteX4" fmla="*/ 2111531 w 2111531"/>
              <a:gd name="connsiteY4" fmla="*/ 868673 h 965192"/>
              <a:gd name="connsiteX5" fmla="*/ 2015012 w 2111531"/>
              <a:gd name="connsiteY5" fmla="*/ 965192 h 965192"/>
              <a:gd name="connsiteX6" fmla="*/ 96519 w 2111531"/>
              <a:gd name="connsiteY6" fmla="*/ 965192 h 965192"/>
              <a:gd name="connsiteX7" fmla="*/ 0 w 2111531"/>
              <a:gd name="connsiteY7" fmla="*/ 868673 h 965192"/>
              <a:gd name="connsiteX8" fmla="*/ 0 w 2111531"/>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531" h="965192">
                <a:moveTo>
                  <a:pt x="0" y="96519"/>
                </a:moveTo>
                <a:cubicBezTo>
                  <a:pt x="0" y="43213"/>
                  <a:pt x="43213" y="0"/>
                  <a:pt x="96519" y="0"/>
                </a:cubicBezTo>
                <a:lnTo>
                  <a:pt x="2015012" y="0"/>
                </a:lnTo>
                <a:cubicBezTo>
                  <a:pt x="2068318" y="0"/>
                  <a:pt x="2111531" y="43213"/>
                  <a:pt x="2111531" y="96519"/>
                </a:cubicBezTo>
                <a:lnTo>
                  <a:pt x="2111531" y="868673"/>
                </a:lnTo>
                <a:cubicBezTo>
                  <a:pt x="2111531" y="921979"/>
                  <a:pt x="2068318" y="965192"/>
                  <a:pt x="2015012" y="965192"/>
                </a:cubicBezTo>
                <a:lnTo>
                  <a:pt x="96519" y="965192"/>
                </a:lnTo>
                <a:cubicBezTo>
                  <a:pt x="43213" y="965192"/>
                  <a:pt x="0" y="921979"/>
                  <a:pt x="0" y="868673"/>
                </a:cubicBezTo>
                <a:lnTo>
                  <a:pt x="0" y="9651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800" b="1" kern="1200" dirty="0" smtClean="0">
                <a:solidFill>
                  <a:srgbClr val="002060"/>
                </a:solidFill>
                <a:latin typeface="Times New Roman" panose="02020603050405020304" pitchFamily="18" charset="0"/>
                <a:cs typeface="Times New Roman" panose="02020603050405020304" pitchFamily="18" charset="0"/>
              </a:rPr>
              <a:t>Dimensione Relazionale</a:t>
            </a:r>
            <a:endParaRPr lang="it-IT" kern="1200" dirty="0">
              <a:solidFill>
                <a:srgbClr val="002060"/>
              </a:solidFill>
              <a:latin typeface="Times New Roman" panose="02020603050405020304" pitchFamily="18" charset="0"/>
              <a:cs typeface="Times New Roman" panose="02020603050405020304" pitchFamily="18" charset="0"/>
            </a:endParaRPr>
          </a:p>
        </p:txBody>
      </p:sp>
      <p:sp>
        <p:nvSpPr>
          <p:cNvPr id="6" name="Freccia a gallone 15">
            <a:extLst>
              <a:ext uri="{FF2B5EF4-FFF2-40B4-BE49-F238E27FC236}">
                <a16:creationId xmlns:a16="http://schemas.microsoft.com/office/drawing/2014/main" xmlns="" id="{EE07946E-3712-4CBC-8C8C-6071995758C5}"/>
              </a:ext>
            </a:extLst>
          </p:cNvPr>
          <p:cNvSpPr/>
          <p:nvPr/>
        </p:nvSpPr>
        <p:spPr>
          <a:xfrm>
            <a:off x="3995936" y="908720"/>
            <a:ext cx="4320480" cy="977012"/>
          </a:xfrm>
          <a:prstGeom prst="chevron">
            <a:avLst>
              <a:gd name="adj" fmla="val 40000"/>
            </a:avLst>
          </a:prstGeom>
        </p:spPr>
        <p:style>
          <a:lnRef idx="1">
            <a:schemeClr val="accent6"/>
          </a:lnRef>
          <a:fillRef idx="2">
            <a:schemeClr val="accent6"/>
          </a:fillRef>
          <a:effectRef idx="1">
            <a:schemeClr val="accent6"/>
          </a:effectRef>
          <a:fontRef idx="minor">
            <a:schemeClr val="dk1"/>
          </a:fontRef>
        </p:style>
        <p:txBody>
          <a:bodyPr/>
          <a:lstStyle/>
          <a:p>
            <a:pPr algn="ctr"/>
            <a:r>
              <a:rPr lang="it-IT" sz="2000" dirty="0" smtClean="0">
                <a:latin typeface="+mj-lt"/>
              </a:rPr>
              <a:t>Accettazione incodizionata e valenza positiva dell’alunno</a:t>
            </a:r>
            <a:endParaRPr lang="it-IT" sz="2000" dirty="0">
              <a:latin typeface="+mj-lt"/>
            </a:endParaRPr>
          </a:p>
        </p:txBody>
      </p:sp>
      <p:sp>
        <p:nvSpPr>
          <p:cNvPr id="7" name="Freccia a gallone 15">
            <a:extLst>
              <a:ext uri="{FF2B5EF4-FFF2-40B4-BE49-F238E27FC236}">
                <a16:creationId xmlns:a16="http://schemas.microsoft.com/office/drawing/2014/main" xmlns="" id="{EE07946E-3712-4CBC-8C8C-6071995758C5}"/>
              </a:ext>
            </a:extLst>
          </p:cNvPr>
          <p:cNvSpPr/>
          <p:nvPr/>
        </p:nvSpPr>
        <p:spPr>
          <a:xfrm>
            <a:off x="3995936" y="2132856"/>
            <a:ext cx="4320480" cy="977012"/>
          </a:xfrm>
          <a:prstGeom prst="chevron">
            <a:avLst>
              <a:gd name="adj" fmla="val 40000"/>
            </a:avLst>
          </a:prstGeom>
        </p:spPr>
        <p:style>
          <a:lnRef idx="1">
            <a:schemeClr val="accent3"/>
          </a:lnRef>
          <a:fillRef idx="2">
            <a:schemeClr val="accent3"/>
          </a:fillRef>
          <a:effectRef idx="1">
            <a:schemeClr val="accent3"/>
          </a:effectRef>
          <a:fontRef idx="minor">
            <a:schemeClr val="dk1"/>
          </a:fontRef>
        </p:style>
        <p:txBody>
          <a:bodyPr/>
          <a:lstStyle/>
          <a:p>
            <a:pPr algn="ctr"/>
            <a:endParaRPr lang="it-IT" sz="2000" dirty="0" smtClean="0">
              <a:latin typeface="+mj-lt"/>
            </a:endParaRPr>
          </a:p>
          <a:p>
            <a:pPr algn="ctr"/>
            <a:r>
              <a:rPr lang="it-IT" sz="2000" dirty="0" smtClean="0">
                <a:latin typeface="+mj-lt"/>
              </a:rPr>
              <a:t>Ascolto attivo (empatia)</a:t>
            </a:r>
            <a:endParaRPr lang="it-IT" sz="2000" dirty="0">
              <a:latin typeface="+mj-lt"/>
            </a:endParaRPr>
          </a:p>
        </p:txBody>
      </p:sp>
      <p:sp>
        <p:nvSpPr>
          <p:cNvPr id="8" name="Freccia a gallone 15">
            <a:extLst>
              <a:ext uri="{FF2B5EF4-FFF2-40B4-BE49-F238E27FC236}">
                <a16:creationId xmlns:a16="http://schemas.microsoft.com/office/drawing/2014/main" xmlns="" id="{EE07946E-3712-4CBC-8C8C-6071995758C5}"/>
              </a:ext>
            </a:extLst>
          </p:cNvPr>
          <p:cNvSpPr/>
          <p:nvPr/>
        </p:nvSpPr>
        <p:spPr>
          <a:xfrm>
            <a:off x="4054786" y="3317216"/>
            <a:ext cx="4320480" cy="977012"/>
          </a:xfrm>
          <a:prstGeom prst="chevron">
            <a:avLst>
              <a:gd name="adj" fmla="val 40000"/>
            </a:avLst>
          </a:prstGeom>
        </p:spPr>
        <p:style>
          <a:lnRef idx="1">
            <a:schemeClr val="accent2"/>
          </a:lnRef>
          <a:fillRef idx="2">
            <a:schemeClr val="accent2"/>
          </a:fillRef>
          <a:effectRef idx="1">
            <a:schemeClr val="accent2"/>
          </a:effectRef>
          <a:fontRef idx="minor">
            <a:schemeClr val="dk1"/>
          </a:fontRef>
        </p:style>
        <p:txBody>
          <a:bodyPr/>
          <a:lstStyle/>
          <a:p>
            <a:pPr algn="ctr"/>
            <a:endParaRPr lang="it-IT" sz="2000" dirty="0" smtClean="0">
              <a:latin typeface="+mj-lt"/>
            </a:endParaRPr>
          </a:p>
          <a:p>
            <a:pPr algn="ctr"/>
            <a:r>
              <a:rPr lang="it-IT" sz="2000" dirty="0" smtClean="0">
                <a:latin typeface="+mj-lt"/>
              </a:rPr>
              <a:t>Proattività- guida e stimolo</a:t>
            </a:r>
            <a:endParaRPr lang="it-IT" sz="2000" dirty="0">
              <a:latin typeface="+mj-lt"/>
            </a:endParaRPr>
          </a:p>
        </p:txBody>
      </p:sp>
      <p:sp>
        <p:nvSpPr>
          <p:cNvPr id="9" name="Titolo 11">
            <a:extLst>
              <a:ext uri="{FF2B5EF4-FFF2-40B4-BE49-F238E27FC236}">
                <a16:creationId xmlns:a16="http://schemas.microsoft.com/office/drawing/2014/main" xmlns="" id="{D93C435A-A4D3-44F8-AC01-6378631178D5}"/>
              </a:ext>
            </a:extLst>
          </p:cNvPr>
          <p:cNvSpPr>
            <a:spLocks noGrp="1"/>
          </p:cNvSpPr>
          <p:nvPr>
            <p:ph type="title"/>
          </p:nvPr>
        </p:nvSpPr>
        <p:spPr>
          <a:xfrm>
            <a:off x="5724128" y="4674094"/>
            <a:ext cx="1872208" cy="364634"/>
          </a:xfrm>
        </p:spPr>
        <p:txBody>
          <a:bodyPr>
            <a:noAutofit/>
          </a:bodyPr>
          <a:lstStyle/>
          <a:p>
            <a:r>
              <a:rPr lang="it-IT" sz="2000" dirty="0" smtClean="0">
                <a:solidFill>
                  <a:srgbClr val="002060"/>
                </a:solidFill>
                <a:latin typeface="Times New Roman" panose="02020603050405020304" pitchFamily="18" charset="0"/>
                <a:cs typeface="Times New Roman" panose="02020603050405020304" pitchFamily="18" charset="0"/>
              </a:rPr>
              <a:t>(Milito, 2016)</a:t>
            </a:r>
            <a:endParaRPr lang="it-IT" sz="2000"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99591" y="3451779"/>
            <a:ext cx="3342951" cy="707886"/>
          </a:xfrm>
          <a:prstGeom prst="rect">
            <a:avLst/>
          </a:prstGeom>
          <a:noFill/>
        </p:spPr>
        <p:txBody>
          <a:bodyPr wrap="square" rtlCol="0">
            <a:spAutoFit/>
          </a:bodyPr>
          <a:lstStyle/>
          <a:p>
            <a:r>
              <a:rPr lang="it-IT" sz="2000" dirty="0" smtClean="0">
                <a:latin typeface="+mj-lt"/>
              </a:rPr>
              <a:t>Rogers C: </a:t>
            </a:r>
          </a:p>
          <a:p>
            <a:r>
              <a:rPr lang="it-IT" sz="2000" dirty="0" smtClean="0">
                <a:latin typeface="+mj-lt"/>
              </a:rPr>
              <a:t>Educatore - Facilitatore</a:t>
            </a:r>
            <a:endParaRPr lang="it-IT" sz="2000" dirty="0">
              <a:latin typeface="+mj-lt"/>
            </a:endParaRPr>
          </a:p>
        </p:txBody>
      </p:sp>
      <p:sp>
        <p:nvSpPr>
          <p:cNvPr id="11" name="AutoShape 2" descr="Risultati immagini per holding educativa"/>
          <p:cNvSpPr>
            <a:spLocks noChangeAspect="1" noChangeArrowheads="1"/>
          </p:cNvSpPr>
          <p:nvPr/>
        </p:nvSpPr>
        <p:spPr bwMode="auto">
          <a:xfrm>
            <a:off x="155575" y="-1423988"/>
            <a:ext cx="7810500" cy="2981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6632" y="4365104"/>
            <a:ext cx="3290060" cy="1802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919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b="1" dirty="0" smtClean="0">
                <a:latin typeface="Times New Roman" panose="02020603050405020304" pitchFamily="18" charset="0"/>
                <a:cs typeface="Times New Roman" panose="02020603050405020304" pitchFamily="18" charset="0"/>
              </a:rPr>
              <a:t>Strategie volte al favorire la comunicazione</a:t>
            </a:r>
            <a:endParaRPr lang="it-IT"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2204864"/>
            <a:ext cx="8208912" cy="4320480"/>
          </a:xfrm>
        </p:spPr>
        <p:txBody>
          <a:bodyPr>
            <a:normAutofit/>
          </a:bodyPr>
          <a:lstStyle/>
          <a:p>
            <a:pPr marL="68580" indent="0" algn="ctr">
              <a:buNone/>
            </a:pPr>
            <a:r>
              <a:rPr lang="it-IT" b="1" dirty="0">
                <a:latin typeface="Times New Roman" panose="02020603050405020304" pitchFamily="18" charset="0"/>
                <a:cs typeface="Times New Roman" panose="02020603050405020304" pitchFamily="18" charset="0"/>
              </a:rPr>
              <a:t>IL LINGUAGGIO </a:t>
            </a:r>
            <a:r>
              <a:rPr lang="it-IT" b="1" dirty="0" smtClean="0">
                <a:latin typeface="Times New Roman" panose="02020603050405020304" pitchFamily="18" charset="0"/>
                <a:cs typeface="Times New Roman" panose="02020603050405020304" pitchFamily="18" charset="0"/>
              </a:rPr>
              <a:t>DELL’ACCETTAZIONE</a:t>
            </a:r>
          </a:p>
          <a:p>
            <a:pPr marL="68580" indent="0">
              <a:buNone/>
            </a:pPr>
            <a:r>
              <a:rPr lang="it-IT" sz="3200" i="1" dirty="0" smtClean="0">
                <a:latin typeface="Times New Roman" panose="02020603050405020304" pitchFamily="18" charset="0"/>
                <a:cs typeface="Times New Roman" panose="02020603050405020304" pitchFamily="18" charset="0"/>
              </a:rPr>
              <a:t>«</a:t>
            </a:r>
            <a:r>
              <a:rPr lang="it-IT" sz="2800" i="1" dirty="0" smtClean="0">
                <a:latin typeface="Times New Roman" panose="02020603050405020304" pitchFamily="18" charset="0"/>
                <a:cs typeface="Times New Roman" panose="02020603050405020304" pitchFamily="18" charset="0"/>
              </a:rPr>
              <a:t>Quando </a:t>
            </a:r>
            <a:r>
              <a:rPr lang="it-IT" sz="2800" i="1" dirty="0">
                <a:latin typeface="Times New Roman" panose="02020603050405020304" pitchFamily="18" charset="0"/>
                <a:cs typeface="Times New Roman" panose="02020603050405020304" pitchFamily="18" charset="0"/>
              </a:rPr>
              <a:t>una persona riesce a comunicare ad un’altra una sincera ed incondizionata accettazione essa può esser di grande aiuto, favorendo il costruirsi di una relazione positiva in cui l’altro possa crescere, maturare ed operare cambiamenti </a:t>
            </a:r>
            <a:r>
              <a:rPr lang="it-IT" sz="2800" i="1" dirty="0" smtClean="0">
                <a:latin typeface="Times New Roman" panose="02020603050405020304" pitchFamily="18" charset="0"/>
                <a:cs typeface="Times New Roman" panose="02020603050405020304" pitchFamily="18" charset="0"/>
              </a:rPr>
              <a:t>costruttivi…. l’accettazione </a:t>
            </a:r>
            <a:r>
              <a:rPr lang="it-IT" sz="2800" i="1" dirty="0">
                <a:latin typeface="Times New Roman" panose="02020603050405020304" pitchFamily="18" charset="0"/>
                <a:cs typeface="Times New Roman" panose="02020603050405020304" pitchFamily="18" charset="0"/>
              </a:rPr>
              <a:t>è come il terreno fertile che permette ad un seme minuscolo di trasformarsi nel bel fiore che può </a:t>
            </a:r>
            <a:r>
              <a:rPr lang="it-IT" sz="2800" i="1" dirty="0" smtClean="0">
                <a:latin typeface="Times New Roman" panose="02020603050405020304" pitchFamily="18" charset="0"/>
                <a:cs typeface="Times New Roman" panose="02020603050405020304" pitchFamily="18" charset="0"/>
              </a:rPr>
              <a:t>diventare»</a:t>
            </a:r>
            <a:r>
              <a:rPr lang="it-IT" sz="2800"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cs typeface="Times New Roman" panose="02020603050405020304" pitchFamily="18" charset="0"/>
              </a:rPr>
              <a:t>Gordon T.,1970)</a:t>
            </a:r>
            <a:endParaRPr lang="it-IT" sz="1800" i="1" dirty="0">
              <a:latin typeface="Times New Roman" panose="02020603050405020304" pitchFamily="18" charset="0"/>
              <a:cs typeface="Times New Roman" panose="02020603050405020304" pitchFamily="18" charset="0"/>
            </a:endParaRPr>
          </a:p>
          <a:p>
            <a:pPr marL="68580" indent="0">
              <a:buNone/>
            </a:pPr>
            <a:endParaRPr lang="it-IT"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25339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08720"/>
            <a:ext cx="7920998" cy="1261944"/>
          </a:xfrm>
        </p:spPr>
        <p:txBody>
          <a:bodyPr>
            <a:noAutofit/>
          </a:bodyPr>
          <a:lstStyle/>
          <a:p>
            <a:pPr algn="ctr"/>
            <a:r>
              <a:rPr lang="it-IT" sz="2800" b="1" dirty="0">
                <a:latin typeface="Times New Roman" panose="02020603050405020304" pitchFamily="18" charset="0"/>
                <a:cs typeface="Times New Roman" panose="02020603050405020304" pitchFamily="18" charset="0"/>
              </a:rPr>
              <a:t>Immaginando che un giorno un vostro alunno di 15 anni vi dica:</a:t>
            </a:r>
            <a:br>
              <a:rPr lang="it-IT" sz="2800" b="1" dirty="0">
                <a:latin typeface="Times New Roman" panose="02020603050405020304" pitchFamily="18" charset="0"/>
                <a:cs typeface="Times New Roman" panose="02020603050405020304" pitchFamily="18" charset="0"/>
              </a:rPr>
            </a:br>
            <a:endParaRPr lang="it-IT"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2323652"/>
            <a:ext cx="7920880" cy="4057676"/>
          </a:xfrm>
        </p:spPr>
        <p:txBody>
          <a:bodyPr>
            <a:normAutofit/>
          </a:bodyPr>
          <a:lstStyle/>
          <a:p>
            <a:pPr marL="68580" indent="0">
              <a:buNone/>
            </a:pPr>
            <a:r>
              <a:rPr lang="it-IT" sz="2800" i="1" dirty="0" smtClean="0">
                <a:latin typeface="Times New Roman" panose="02020603050405020304" pitchFamily="18" charset="0"/>
                <a:cs typeface="Times New Roman" panose="02020603050405020304" pitchFamily="18" charset="0"/>
              </a:rPr>
              <a:t>“</a:t>
            </a:r>
            <a:r>
              <a:rPr lang="it-IT" sz="2800" i="1" dirty="0">
                <a:latin typeface="Times New Roman" panose="02020603050405020304" pitchFamily="18" charset="0"/>
                <a:cs typeface="Times New Roman" panose="02020603050405020304" pitchFamily="18" charset="0"/>
              </a:rPr>
              <a:t>Questa scuola va bene per chi ha tempo da perdere. Ti insegnano una quantità di cose inutili che non servono a nulla. Ho deciso di non andare all’università, poiché per diventare qualcuno non serve la laurea. Ci sono molti altri modi per aver successo nella vita</a:t>
            </a:r>
            <a:r>
              <a:rPr lang="it-IT" sz="2800" i="1" dirty="0" smtClean="0">
                <a:latin typeface="Times New Roman" panose="02020603050405020304" pitchFamily="18" charset="0"/>
                <a:cs typeface="Times New Roman" panose="02020603050405020304" pitchFamily="18" charset="0"/>
              </a:rPr>
              <a:t>.”</a:t>
            </a:r>
          </a:p>
          <a:p>
            <a:pPr marL="68580" indent="0">
              <a:buNone/>
            </a:pPr>
            <a:r>
              <a:rPr lang="it-IT" sz="3200" dirty="0">
                <a:latin typeface="Times New Roman" panose="02020603050405020304" pitchFamily="18" charset="0"/>
                <a:cs typeface="Times New Roman" panose="02020603050405020304" pitchFamily="18" charset="0"/>
              </a:rPr>
              <a:t>Ora </a:t>
            </a:r>
            <a:r>
              <a:rPr lang="it-IT" sz="3200" dirty="0" smtClean="0">
                <a:latin typeface="Times New Roman" panose="02020603050405020304" pitchFamily="18" charset="0"/>
                <a:cs typeface="Times New Roman" panose="02020603050405020304" pitchFamily="18" charset="0"/>
              </a:rPr>
              <a:t>scrivete </a:t>
            </a:r>
            <a:r>
              <a:rPr lang="it-IT" sz="3200" dirty="0">
                <a:latin typeface="Times New Roman" panose="02020603050405020304" pitchFamily="18" charset="0"/>
                <a:cs typeface="Times New Roman" panose="02020603050405020304" pitchFamily="18" charset="0"/>
              </a:rPr>
              <a:t>la risposta che ognuno pensa </a:t>
            </a:r>
            <a:r>
              <a:rPr lang="it-IT" sz="3200" dirty="0" smtClean="0">
                <a:latin typeface="Times New Roman" panose="02020603050405020304" pitchFamily="18" charset="0"/>
                <a:cs typeface="Times New Roman" panose="02020603050405020304" pitchFamily="18" charset="0"/>
              </a:rPr>
              <a:t>su un foglio…</a:t>
            </a:r>
            <a:endParaRPr lang="it-IT" sz="3200" i="1" dirty="0">
              <a:latin typeface="Times New Roman" panose="02020603050405020304" pitchFamily="18" charset="0"/>
              <a:cs typeface="Times New Roman" panose="02020603050405020304" pitchFamily="18" charset="0"/>
            </a:endParaRPr>
          </a:p>
          <a:p>
            <a:pPr marL="68580" indent="0">
              <a:buNone/>
            </a:pPr>
            <a:endParaRPr lang="it-IT" sz="2800" dirty="0">
              <a:latin typeface="Times New Roman" panose="02020603050405020304" pitchFamily="18" charset="0"/>
              <a:cs typeface="Times New Roman" panose="02020603050405020304" pitchFamily="18" charset="0"/>
            </a:endParaRPr>
          </a:p>
          <a:p>
            <a:pPr marL="68580" indent="0">
              <a:buNone/>
            </a:pPr>
            <a:endParaRPr lang="it-IT" dirty="0"/>
          </a:p>
        </p:txBody>
      </p:sp>
    </p:spTree>
    <p:extLst>
      <p:ext uri="{BB962C8B-B14F-4D97-AF65-F5344CB8AC3E}">
        <p14:creationId xmlns:p14="http://schemas.microsoft.com/office/powerpoint/2010/main" xmlns="" val="319786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6904" cy="1177200"/>
          </a:xfrm>
        </p:spPr>
        <p:txBody>
          <a:bodyPr>
            <a:noAutofit/>
          </a:bodyPr>
          <a:lstStyle/>
          <a:p>
            <a:pPr algn="ctr"/>
            <a:r>
              <a:rPr lang="it-IT" sz="2800" b="1" dirty="0">
                <a:solidFill>
                  <a:schemeClr val="tx1"/>
                </a:solidFill>
                <a:latin typeface="Times New Roman" panose="02020603050405020304" pitchFamily="18" charset="0"/>
                <a:cs typeface="Times New Roman" panose="02020603050405020304" pitchFamily="18" charset="0"/>
              </a:rPr>
              <a:t>le 12 risposte tipiche che non facilitano la </a:t>
            </a:r>
            <a:r>
              <a:rPr lang="it-IT" sz="2800" b="1" dirty="0" smtClean="0">
                <a:solidFill>
                  <a:schemeClr val="tx1"/>
                </a:solidFill>
                <a:latin typeface="Times New Roman" panose="02020603050405020304" pitchFamily="18" charset="0"/>
                <a:cs typeface="Times New Roman" panose="02020603050405020304" pitchFamily="18" charset="0"/>
              </a:rPr>
              <a:t>conversazione.</a:t>
            </a:r>
            <a:endParaRPr lang="it-IT" sz="28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772816"/>
            <a:ext cx="8568952" cy="4536504"/>
          </a:xfrm>
        </p:spPr>
        <p:txBody>
          <a:bodyPr>
            <a:noAutofit/>
          </a:bodyPr>
          <a:lstStyle/>
          <a:p>
            <a:pPr marL="525780" lvl="0" indent="-457200">
              <a:buFont typeface="+mj-lt"/>
              <a:buAutoNum type="arabicPeriod"/>
            </a:pPr>
            <a:r>
              <a:rPr lang="it-IT" b="1" dirty="0">
                <a:latin typeface="Times New Roman" panose="02020603050405020304" pitchFamily="18" charset="0"/>
                <a:cs typeface="Times New Roman" panose="02020603050405020304" pitchFamily="18" charset="0"/>
              </a:rPr>
              <a:t>Dare ordini, dirigere e comandare</a:t>
            </a:r>
            <a:r>
              <a:rPr lang="it-IT" dirty="0">
                <a:latin typeface="Times New Roman" panose="02020603050405020304" pitchFamily="18" charset="0"/>
                <a:cs typeface="Times New Roman" panose="02020603050405020304" pitchFamily="18" charset="0"/>
              </a:rPr>
              <a:t> (non mi interessa quello che credi,….Tu devi andare a scuola…. )</a:t>
            </a:r>
          </a:p>
          <a:p>
            <a:pPr marL="525780" lvl="0" indent="-457200">
              <a:buFont typeface="+mj-lt"/>
              <a:buAutoNum type="arabicPeriod"/>
            </a:pP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Mettere in guardia ed ammonire</a:t>
            </a:r>
            <a:r>
              <a:rPr lang="it-IT" dirty="0">
                <a:latin typeface="Times New Roman" panose="02020603050405020304" pitchFamily="18" charset="0"/>
                <a:cs typeface="Times New Roman" panose="02020603050405020304" pitchFamily="18" charset="0"/>
              </a:rPr>
              <a:t> ( se pensi una cosa del genere allora da domani non esci… finiscila e continua a studiare o non esci….)</a:t>
            </a:r>
          </a:p>
          <a:p>
            <a:pPr marL="525780" lvl="0" indent="-457200">
              <a:buFont typeface="+mj-lt"/>
              <a:buAutoNum type="arabicPeriod"/>
            </a:pPr>
            <a:r>
              <a:rPr lang="it-IT" b="1" dirty="0">
                <a:latin typeface="Times New Roman" panose="02020603050405020304" pitchFamily="18" charset="0"/>
                <a:cs typeface="Times New Roman" panose="02020603050405020304" pitchFamily="18" charset="0"/>
              </a:rPr>
              <a:t>Esortare, moralizzare e fare la predica</a:t>
            </a:r>
            <a:r>
              <a:rPr lang="it-IT" dirty="0">
                <a:latin typeface="Times New Roman" panose="02020603050405020304" pitchFamily="18" charset="0"/>
                <a:cs typeface="Times New Roman" panose="02020603050405020304" pitchFamily="18" charset="0"/>
              </a:rPr>
              <a:t> ( non dovresti fare cosi, sarebbe opportuno…)</a:t>
            </a:r>
          </a:p>
          <a:p>
            <a:pPr marL="525780" lvl="0" indent="-457200">
              <a:buFont typeface="+mj-lt"/>
              <a:buAutoNum type="arabicPeriod"/>
            </a:pPr>
            <a:r>
              <a:rPr lang="it-IT" b="1" dirty="0">
                <a:latin typeface="Times New Roman" panose="02020603050405020304" pitchFamily="18" charset="0"/>
                <a:cs typeface="Times New Roman" panose="02020603050405020304" pitchFamily="18" charset="0"/>
              </a:rPr>
              <a:t>Consigliare, offrire soluzioni</a:t>
            </a:r>
            <a:r>
              <a:rPr lang="it-IT" dirty="0">
                <a:latin typeface="Times New Roman" panose="02020603050405020304" pitchFamily="18" charset="0"/>
                <a:cs typeface="Times New Roman" panose="02020603050405020304" pitchFamily="18" charset="0"/>
              </a:rPr>
              <a:t> (perché non chiedi ad altri docenti, perché non vedi le altre scuole… cerca altre soluzioni)</a:t>
            </a:r>
          </a:p>
          <a:p>
            <a:pPr marL="525780" lvl="0" indent="-457200">
              <a:buFont typeface="+mj-lt"/>
              <a:buAutoNum type="arabicPeriod"/>
            </a:pPr>
            <a:r>
              <a:rPr lang="it-IT" b="1" dirty="0">
                <a:latin typeface="Times New Roman" panose="02020603050405020304" pitchFamily="18" charset="0"/>
                <a:cs typeface="Times New Roman" panose="02020603050405020304" pitchFamily="18" charset="0"/>
              </a:rPr>
              <a:t>Insegnare, argomentare e persuadere</a:t>
            </a:r>
            <a:r>
              <a:rPr lang="it-IT" dirty="0">
                <a:latin typeface="Times New Roman" panose="02020603050405020304" pitchFamily="18" charset="0"/>
                <a:cs typeface="Times New Roman" panose="02020603050405020304" pitchFamily="18" charset="0"/>
              </a:rPr>
              <a:t> (andare all’università potrebbe esser l’esperienza più bella della tua vita,…. sai quante ragazze…..)</a:t>
            </a:r>
          </a:p>
          <a:p>
            <a:pPr lvl="0"/>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6751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024744" cy="1143000"/>
          </a:xfrm>
        </p:spPr>
        <p:txBody>
          <a:bodyPr>
            <a:normAutofit/>
          </a:bodyPr>
          <a:lstStyle/>
          <a:p>
            <a:pPr algn="ctr"/>
            <a:r>
              <a:rPr lang="it-IT" sz="2800" b="1" dirty="0">
                <a:solidFill>
                  <a:schemeClr val="tx1"/>
                </a:solidFill>
                <a:latin typeface="Times New Roman" panose="02020603050405020304" pitchFamily="18" charset="0"/>
                <a:cs typeface="Times New Roman" panose="02020603050405020304" pitchFamily="18" charset="0"/>
              </a:rPr>
              <a:t>le 12 risposte tipiche che non facilitano la conversazione.</a:t>
            </a:r>
            <a:endParaRPr lang="it-IT" sz="2800" dirty="0"/>
          </a:p>
        </p:txBody>
      </p:sp>
      <p:sp>
        <p:nvSpPr>
          <p:cNvPr id="3" name="Content Placeholder 2"/>
          <p:cNvSpPr>
            <a:spLocks noGrp="1"/>
          </p:cNvSpPr>
          <p:nvPr>
            <p:ph idx="1"/>
          </p:nvPr>
        </p:nvSpPr>
        <p:spPr>
          <a:xfrm>
            <a:off x="395536" y="1628800"/>
            <a:ext cx="8280920" cy="4824536"/>
          </a:xfrm>
        </p:spPr>
        <p:txBody>
          <a:bodyPr>
            <a:normAutofit fontScale="85000" lnSpcReduction="20000"/>
          </a:bodyPr>
          <a:lstStyle/>
          <a:p>
            <a:pPr marL="582930" lvl="0" indent="-514350">
              <a:buFont typeface="+mj-lt"/>
              <a:buAutoNum type="arabicPeriod" startAt="6"/>
            </a:pPr>
            <a:r>
              <a:rPr lang="it-IT" sz="2600" b="1" dirty="0">
                <a:latin typeface="Times New Roman" panose="02020603050405020304" pitchFamily="18" charset="0"/>
                <a:cs typeface="Times New Roman" panose="02020603050405020304" pitchFamily="18" charset="0"/>
              </a:rPr>
              <a:t>Giudicare, criticare ed opporsi</a:t>
            </a:r>
            <a:r>
              <a:rPr lang="it-IT" sz="2600" dirty="0">
                <a:latin typeface="Times New Roman" panose="02020603050405020304" pitchFamily="18" charset="0"/>
                <a:cs typeface="Times New Roman" panose="02020603050405020304" pitchFamily="18" charset="0"/>
              </a:rPr>
              <a:t> (parli senza riflettere, è un discorso immaturo</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Elogiare</a:t>
            </a:r>
            <a:r>
              <a:rPr lang="it-IT" sz="2600" b="1" dirty="0">
                <a:latin typeface="Times New Roman" panose="02020603050405020304" pitchFamily="18" charset="0"/>
                <a:cs typeface="Times New Roman" panose="02020603050405020304" pitchFamily="18" charset="0"/>
              </a:rPr>
              <a:t>, assecondare</a:t>
            </a:r>
            <a:r>
              <a:rPr lang="it-IT" sz="2600" dirty="0">
                <a:latin typeface="Times New Roman" panose="02020603050405020304" pitchFamily="18" charset="0"/>
                <a:cs typeface="Times New Roman" panose="02020603050405020304" pitchFamily="18" charset="0"/>
              </a:rPr>
              <a:t> (secondo me fai bene,….. sono d’accordo</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Etichettare</a:t>
            </a:r>
            <a:r>
              <a:rPr lang="it-IT" sz="2600" b="1" dirty="0">
                <a:latin typeface="Times New Roman" panose="02020603050405020304" pitchFamily="18" charset="0"/>
                <a:cs typeface="Times New Roman" panose="02020603050405020304" pitchFamily="18" charset="0"/>
              </a:rPr>
              <a:t>, ridicolizzare</a:t>
            </a:r>
            <a:r>
              <a:rPr lang="it-IT" sz="2600" dirty="0">
                <a:latin typeface="Times New Roman" panose="02020603050405020304" pitchFamily="18" charset="0"/>
                <a:cs typeface="Times New Roman" panose="02020603050405020304" pitchFamily="18" charset="0"/>
              </a:rPr>
              <a:t> (sei un ragazzino viziato, sei un figlio di papà….eccolo il sapientone</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Interpretare</a:t>
            </a:r>
            <a:r>
              <a:rPr lang="it-IT" sz="2600" b="1" dirty="0">
                <a:latin typeface="Times New Roman" panose="02020603050405020304" pitchFamily="18" charset="0"/>
                <a:cs typeface="Times New Roman" panose="02020603050405020304" pitchFamily="18" charset="0"/>
              </a:rPr>
              <a:t>, analizzare e diagnosticare</a:t>
            </a:r>
            <a:r>
              <a:rPr lang="it-IT" sz="2600" dirty="0">
                <a:latin typeface="Times New Roman" panose="02020603050405020304" pitchFamily="18" charset="0"/>
                <a:cs typeface="Times New Roman" panose="02020603050405020304" pitchFamily="18" charset="0"/>
              </a:rPr>
              <a:t> (lo stai dicendo per infastidirmi…. non ci credi veramente</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Rassicurare</a:t>
            </a:r>
            <a:r>
              <a:rPr lang="it-IT" sz="2600" b="1" dirty="0">
                <a:latin typeface="Times New Roman" panose="02020603050405020304" pitchFamily="18" charset="0"/>
                <a:cs typeface="Times New Roman" panose="02020603050405020304" pitchFamily="18" charset="0"/>
              </a:rPr>
              <a:t>, consolare e sostenere </a:t>
            </a:r>
            <a:r>
              <a:rPr lang="it-IT" sz="2600" dirty="0">
                <a:latin typeface="Times New Roman" panose="02020603050405020304" pitchFamily="18" charset="0"/>
                <a:cs typeface="Times New Roman" panose="02020603050405020304" pitchFamily="18" charset="0"/>
              </a:rPr>
              <a:t>(Domani cambierai idea… tutti gli studenti pensano ciò… poi cambi idea…potresti essere un ottimo studente</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Inquisire</a:t>
            </a:r>
            <a:r>
              <a:rPr lang="it-IT" sz="2600" b="1" dirty="0">
                <a:latin typeface="Times New Roman" panose="02020603050405020304" pitchFamily="18" charset="0"/>
                <a:cs typeface="Times New Roman" panose="02020603050405020304" pitchFamily="18" charset="0"/>
              </a:rPr>
              <a:t>, fare domande e indagare </a:t>
            </a:r>
            <a:r>
              <a:rPr lang="it-IT" sz="2600" dirty="0">
                <a:latin typeface="Times New Roman" panose="02020603050405020304" pitchFamily="18" charset="0"/>
                <a:cs typeface="Times New Roman" panose="02020603050405020304" pitchFamily="18" charset="0"/>
              </a:rPr>
              <a:t>(quando hai iniziato a pensare ciò…che cosa farai se non andrai all’università</a:t>
            </a:r>
            <a:r>
              <a:rPr lang="it-IT" sz="2600" dirty="0" smtClean="0">
                <a:latin typeface="Times New Roman" panose="02020603050405020304" pitchFamily="18" charset="0"/>
                <a:cs typeface="Times New Roman" panose="02020603050405020304" pitchFamily="18" charset="0"/>
              </a:rPr>
              <a:t>?)</a:t>
            </a:r>
          </a:p>
          <a:p>
            <a:pPr marL="582930" lvl="0" indent="-514350">
              <a:buFont typeface="+mj-lt"/>
              <a:buAutoNum type="arabicPeriod" startAt="6"/>
            </a:pPr>
            <a:r>
              <a:rPr lang="it-IT" sz="2600" b="1" dirty="0" smtClean="0">
                <a:latin typeface="Times New Roman" panose="02020603050405020304" pitchFamily="18" charset="0"/>
                <a:cs typeface="Times New Roman" panose="02020603050405020304" pitchFamily="18" charset="0"/>
              </a:rPr>
              <a:t>Minimizzare</a:t>
            </a:r>
            <a:r>
              <a:rPr lang="it-IT" sz="2600" b="1" dirty="0">
                <a:latin typeface="Times New Roman" panose="02020603050405020304" pitchFamily="18" charset="0"/>
                <a:cs typeface="Times New Roman" panose="02020603050405020304" pitchFamily="18" charset="0"/>
              </a:rPr>
              <a:t>, cambiare argomento, scherzare e distrarre </a:t>
            </a:r>
            <a:r>
              <a:rPr lang="it-IT" sz="2600" dirty="0">
                <a:latin typeface="Times New Roman" panose="02020603050405020304" pitchFamily="18" charset="0"/>
                <a:cs typeface="Times New Roman" panose="02020603050405020304" pitchFamily="18" charset="0"/>
              </a:rPr>
              <a:t>(non pensarci… non parliamone ora, ma dopo il diploma…)</a:t>
            </a:r>
          </a:p>
          <a:p>
            <a:pPr marL="68580" lvl="0" indent="0">
              <a:buNone/>
            </a:pPr>
            <a:endParaRPr lang="it-IT" dirty="0"/>
          </a:p>
        </p:txBody>
      </p:sp>
    </p:spTree>
    <p:extLst>
      <p:ext uri="{BB962C8B-B14F-4D97-AF65-F5344CB8AC3E}">
        <p14:creationId xmlns:p14="http://schemas.microsoft.com/office/powerpoint/2010/main" xmlns="" val="257202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8680"/>
            <a:ext cx="7024744" cy="1143000"/>
          </a:xfrm>
        </p:spPr>
        <p:txBody>
          <a:bodyPr>
            <a:normAutofit/>
          </a:bodyPr>
          <a:lstStyle/>
          <a:p>
            <a:pPr algn="ctr"/>
            <a:r>
              <a:rPr lang="it-IT" sz="3200" b="1" dirty="0" smtClean="0">
                <a:latin typeface="Times New Roman" panose="02020603050405020304" pitchFamily="18" charset="0"/>
                <a:cs typeface="Times New Roman" panose="02020603050405020304" pitchFamily="18" charset="0"/>
              </a:rPr>
              <a:t>FRASI INVITO E</a:t>
            </a:r>
            <a:br>
              <a:rPr lang="it-IT" sz="3200" b="1" dirty="0" smtClean="0">
                <a:latin typeface="Times New Roman" panose="02020603050405020304" pitchFamily="18" charset="0"/>
                <a:cs typeface="Times New Roman" panose="02020603050405020304" pitchFamily="18" charset="0"/>
              </a:rPr>
            </a:br>
            <a:r>
              <a:rPr lang="it-IT" sz="3200" b="1" dirty="0" smtClean="0">
                <a:latin typeface="Times New Roman" panose="02020603050405020304" pitchFamily="18" charset="0"/>
                <a:cs typeface="Times New Roman" panose="02020603050405020304" pitchFamily="18" charset="0"/>
              </a:rPr>
              <a:t> ASCOLTO ATTIVO</a:t>
            </a:r>
            <a:endParaRPr lang="it-IT"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700808"/>
            <a:ext cx="8280920" cy="4680520"/>
          </a:xfrm>
        </p:spPr>
        <p:txBody>
          <a:bodyPr>
            <a:noAutofit/>
          </a:bodyPr>
          <a:lstStyle/>
          <a:p>
            <a:r>
              <a:rPr lang="it-IT" sz="2000" b="1" dirty="0">
                <a:latin typeface="Times New Roman" panose="02020603050405020304" pitchFamily="18" charset="0"/>
                <a:cs typeface="Times New Roman" panose="02020603050405020304" pitchFamily="18" charset="0"/>
              </a:rPr>
              <a:t>LE FRASI INVITO</a:t>
            </a:r>
            <a:endParaRPr lang="it-IT" sz="2000" dirty="0">
              <a:latin typeface="Times New Roman" panose="02020603050405020304" pitchFamily="18" charset="0"/>
              <a:cs typeface="Times New Roman" panose="02020603050405020304" pitchFamily="18" charset="0"/>
            </a:endParaRPr>
          </a:p>
          <a:p>
            <a:pPr marL="68580" indent="0">
              <a:buNone/>
            </a:pPr>
            <a:r>
              <a:rPr lang="it-IT" sz="2000" dirty="0" smtClean="0">
                <a:latin typeface="Times New Roman" panose="02020603050405020304" pitchFamily="18" charset="0"/>
                <a:cs typeface="Times New Roman" panose="02020603050405020304" pitchFamily="18" charset="0"/>
              </a:rPr>
              <a:t>Uno </a:t>
            </a:r>
            <a:r>
              <a:rPr lang="it-IT" sz="2000" dirty="0">
                <a:latin typeface="Times New Roman" panose="02020603050405020304" pitchFamily="18" charset="0"/>
                <a:cs typeface="Times New Roman" panose="02020603050405020304" pitchFamily="18" charset="0"/>
              </a:rPr>
              <a:t>dei modi più efficaci e costruttivi per rispondere ai messaggi di allievi, figli, etc. che esprimono sentimenti e problemi sono le Frasi-Invito o “</a:t>
            </a:r>
            <a:r>
              <a:rPr lang="it-IT" sz="2000" b="1" dirty="0">
                <a:latin typeface="Times New Roman" panose="02020603050405020304" pitchFamily="18" charset="0"/>
                <a:cs typeface="Times New Roman" panose="02020603050405020304" pitchFamily="18" charset="0"/>
              </a:rPr>
              <a:t>inviti a dire di più</a:t>
            </a:r>
            <a:r>
              <a:rPr lang="it-IT" sz="2000" dirty="0">
                <a:latin typeface="Times New Roman" panose="02020603050405020304" pitchFamily="18" charset="0"/>
                <a:cs typeface="Times New Roman" panose="02020603050405020304" pitchFamily="18" charset="0"/>
              </a:rPr>
              <a:t>”. Sono semplici parole o brevi frasi che invitano i ragazzi ad aprirsi all’ascolto senza il temere di esser giudicati o criticati dall</a:t>
            </a:r>
            <a:r>
              <a:rPr lang="it-IT" sz="2000" dirty="0" smtClean="0">
                <a:latin typeface="Times New Roman" panose="02020603050405020304" pitchFamily="18" charset="0"/>
                <a:cs typeface="Times New Roman" panose="02020603050405020304" pitchFamily="18" charset="0"/>
              </a:rPr>
              <a:t>’ interlocutore</a:t>
            </a:r>
            <a:r>
              <a:rPr lang="it-IT" sz="2000" dirty="0">
                <a:latin typeface="Times New Roman" panose="02020603050405020304" pitchFamily="18" charset="0"/>
                <a:cs typeface="Times New Roman" panose="02020603050405020304" pitchFamily="18" charset="0"/>
              </a:rPr>
              <a:t>. Queste rappresentano segnali di “</a:t>
            </a:r>
            <a:r>
              <a:rPr lang="it-IT" sz="2000" b="1" dirty="0">
                <a:latin typeface="Times New Roman" panose="02020603050405020304" pitchFamily="18" charset="0"/>
                <a:cs typeface="Times New Roman" panose="02020603050405020304" pitchFamily="18" charset="0"/>
              </a:rPr>
              <a:t>via libera</a:t>
            </a:r>
            <a:r>
              <a:rPr lang="it-IT" sz="2000" dirty="0">
                <a:latin typeface="Times New Roman" panose="02020603050405020304" pitchFamily="18" charset="0"/>
                <a:cs typeface="Times New Roman" panose="02020603050405020304" pitchFamily="18" charset="0"/>
              </a:rPr>
              <a:t>” che incoraggiano il discente ad esprimere ciò che lo preoccupa e che prova in una specifica situazione. </a:t>
            </a:r>
            <a:endParaRPr lang="it-IT" sz="2000" dirty="0" smtClean="0">
              <a:latin typeface="Times New Roman" panose="02020603050405020304" pitchFamily="18" charset="0"/>
              <a:cs typeface="Times New Roman" panose="02020603050405020304" pitchFamily="18" charset="0"/>
            </a:endParaRPr>
          </a:p>
          <a:p>
            <a:pPr marL="68580" indent="0">
              <a:buNone/>
            </a:pPr>
            <a:r>
              <a:rPr lang="it-IT" b="1" dirty="0" smtClean="0">
                <a:latin typeface="Times New Roman" panose="02020603050405020304" pitchFamily="18" charset="0"/>
                <a:cs typeface="Times New Roman" panose="02020603050405020304" pitchFamily="18" charset="0"/>
              </a:rPr>
              <a:t>Le </a:t>
            </a:r>
            <a:r>
              <a:rPr lang="it-IT" b="1" dirty="0">
                <a:latin typeface="Times New Roman" panose="02020603050405020304" pitchFamily="18" charset="0"/>
                <a:cs typeface="Times New Roman" panose="02020603050405020304" pitchFamily="18" charset="0"/>
              </a:rPr>
              <a:t>frasi invito più utilizzate sono:</a:t>
            </a:r>
          </a:p>
          <a:p>
            <a:pPr marL="68580" indent="0">
              <a:buNone/>
            </a:pPr>
            <a:r>
              <a:rPr lang="it-IT" u="sng" dirty="0">
                <a:latin typeface="Times New Roman" panose="02020603050405020304" pitchFamily="18" charset="0"/>
                <a:cs typeface="Times New Roman" panose="02020603050405020304" pitchFamily="18" charset="0"/>
              </a:rPr>
              <a:t>Capisco, Davvero,Non mi dire, Incredibile, Ma guarda un po’,Interessante, Raccontami, Di che si tratta, Vorrei sapere cosa ne pensi, Ti va di parlarne, Dimmi tutto, Parla dai ti ascolto, Mi pare che tu voglia dirmi qualcosa, Mi sembra che sia molto importante per te, Cosa vuoi dire….</a:t>
            </a:r>
          </a:p>
          <a:p>
            <a:pPr marL="68580" indent="0">
              <a:buNone/>
            </a:pP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marL="68580" indent="0">
              <a:buNone/>
            </a:pPr>
            <a:endParaRPr lang="it-IT" sz="1400" dirty="0"/>
          </a:p>
        </p:txBody>
      </p:sp>
    </p:spTree>
    <p:extLst>
      <p:ext uri="{BB962C8B-B14F-4D97-AF65-F5344CB8AC3E}">
        <p14:creationId xmlns:p14="http://schemas.microsoft.com/office/powerpoint/2010/main" xmlns="" val="894187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586"/>
            <a:ext cx="7024744" cy="1143000"/>
          </a:xfrm>
        </p:spPr>
        <p:txBody>
          <a:bodyPr/>
          <a:lstStyle/>
          <a:p>
            <a:r>
              <a:rPr lang="it-IT" b="1" dirty="0" smtClean="0">
                <a:latin typeface="Times New Roman" panose="02020603050405020304" pitchFamily="18" charset="0"/>
                <a:cs typeface="Times New Roman" panose="02020603050405020304" pitchFamily="18" charset="0"/>
              </a:rPr>
              <a:t>Ascolto Attivo</a:t>
            </a:r>
            <a:endParaRPr lang="it-IT"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980728"/>
            <a:ext cx="8352928" cy="5328592"/>
          </a:xfrm>
        </p:spPr>
        <p:txBody>
          <a:bodyPr>
            <a:noAutofit/>
          </a:bodyPr>
          <a:lstStyle/>
          <a:p>
            <a:pPr marL="68580" indent="0">
              <a:buNone/>
            </a:pPr>
            <a:r>
              <a:rPr lang="it-IT" sz="2800" dirty="0">
                <a:latin typeface="Times New Roman" panose="02020603050405020304" pitchFamily="18" charset="0"/>
                <a:cs typeface="Times New Roman" panose="02020603050405020304" pitchFamily="18" charset="0"/>
              </a:rPr>
              <a:t>Poniamo che un ragazzo abbia fame e per soddisfare tale bisogno egli diviene mittente di </a:t>
            </a:r>
            <a:r>
              <a:rPr lang="it-IT" sz="2800" dirty="0" smtClean="0">
                <a:latin typeface="Times New Roman" panose="02020603050405020304" pitchFamily="18" charset="0"/>
                <a:cs typeface="Times New Roman" panose="02020603050405020304" pitchFamily="18" charset="0"/>
              </a:rPr>
              <a:t>un </a:t>
            </a:r>
            <a:r>
              <a:rPr lang="it-IT" sz="2800" dirty="0">
                <a:latin typeface="Times New Roman" panose="02020603050405020304" pitchFamily="18" charset="0"/>
                <a:cs typeface="Times New Roman" panose="02020603050405020304" pitchFamily="18" charset="0"/>
              </a:rPr>
              <a:t>messaggio. Per comunicare tale bisogno dovrà selezionare dei segnali che </a:t>
            </a:r>
            <a:r>
              <a:rPr lang="it-IT" sz="2800" dirty="0" smtClean="0">
                <a:latin typeface="Times New Roman" panose="02020603050405020304" pitchFamily="18" charset="0"/>
                <a:cs typeface="Times New Roman" panose="02020603050405020304" pitchFamily="18" charset="0"/>
              </a:rPr>
              <a:t>rappresentino </a:t>
            </a:r>
            <a:r>
              <a:rPr lang="it-IT" sz="2800" dirty="0">
                <a:latin typeface="Times New Roman" panose="02020603050405020304" pitchFamily="18" charset="0"/>
                <a:cs typeface="Times New Roman" panose="02020603050405020304" pitchFamily="18" charset="0"/>
              </a:rPr>
              <a:t>il suo stato. </a:t>
            </a:r>
            <a:r>
              <a:rPr lang="it-IT" sz="2800" dirty="0" smtClean="0">
                <a:latin typeface="Times New Roman" panose="02020603050405020304" pitchFamily="18" charset="0"/>
                <a:cs typeface="Times New Roman" panose="02020603050405020304" pitchFamily="18" charset="0"/>
              </a:rPr>
              <a:t>Il </a:t>
            </a:r>
            <a:r>
              <a:rPr lang="it-IT" sz="2800" dirty="0">
                <a:latin typeface="Times New Roman" panose="02020603050405020304" pitchFamily="18" charset="0"/>
                <a:cs typeface="Times New Roman" panose="02020603050405020304" pitchFamily="18" charset="0"/>
              </a:rPr>
              <a:t>ragazzo </a:t>
            </a:r>
            <a:r>
              <a:rPr lang="it-IT" sz="2800" dirty="0" smtClean="0">
                <a:latin typeface="Times New Roman" panose="02020603050405020304" pitchFamily="18" charset="0"/>
                <a:cs typeface="Times New Roman" panose="02020603050405020304" pitchFamily="18" charset="0"/>
              </a:rPr>
              <a:t>potrebbe riportare la seguente affermazione</a:t>
            </a:r>
            <a:r>
              <a:rPr lang="it-IT" sz="2800"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Quando si va a mensa</a:t>
            </a:r>
            <a:r>
              <a:rPr lang="it-IT" sz="2800" dirty="0">
                <a:latin typeface="Times New Roman" panose="02020603050405020304" pitchFamily="18" charset="0"/>
                <a:cs typeface="Times New Roman" panose="02020603050405020304" pitchFamily="18" charset="0"/>
              </a:rPr>
              <a:t>?” tale messaggio viene rivolto al ricevente (il docente). Quando il docente riceve tale messaggio deve interpretarlo adeguatamente e </a:t>
            </a:r>
            <a:r>
              <a:rPr lang="it-IT" sz="2800" dirty="0" smtClean="0">
                <a:latin typeface="Times New Roman" panose="02020603050405020304" pitchFamily="18" charset="0"/>
                <a:cs typeface="Times New Roman" panose="02020603050405020304" pitchFamily="18" charset="0"/>
              </a:rPr>
              <a:t>codificarlo comprendendone </a:t>
            </a:r>
            <a:r>
              <a:rPr lang="it-IT" sz="2800" dirty="0">
                <a:latin typeface="Times New Roman" panose="02020603050405020304" pitchFamily="18" charset="0"/>
                <a:cs typeface="Times New Roman" panose="02020603050405020304" pitchFamily="18" charset="0"/>
              </a:rPr>
              <a:t>il vero significato. </a:t>
            </a:r>
            <a:r>
              <a:rPr lang="it-IT" sz="2800" u="sng" dirty="0">
                <a:latin typeface="Times New Roman" panose="02020603050405020304" pitchFamily="18" charset="0"/>
                <a:cs typeface="Times New Roman" panose="02020603050405020304" pitchFamily="18" charset="0"/>
              </a:rPr>
              <a:t>Se il docente lo codifica correttamete comprende che il ragazzo ha un bisogno primario: la fame</a:t>
            </a:r>
            <a:r>
              <a:rPr lang="it-IT" sz="2800" dirty="0">
                <a:latin typeface="Times New Roman" panose="02020603050405020304" pitchFamily="18" charset="0"/>
                <a:cs typeface="Times New Roman" panose="02020603050405020304" pitchFamily="18" charset="0"/>
              </a:rPr>
              <a:t>; </a:t>
            </a:r>
            <a:r>
              <a:rPr lang="it-IT" sz="2800" u="sng" dirty="0">
                <a:latin typeface="Times New Roman" panose="02020603050405020304" pitchFamily="18" charset="0"/>
                <a:cs typeface="Times New Roman" panose="02020603050405020304" pitchFamily="18" charset="0"/>
              </a:rPr>
              <a:t>se invece erroneamente lo interpreta come “mi sto </a:t>
            </a:r>
            <a:r>
              <a:rPr lang="it-IT" sz="2800" u="sng" dirty="0" smtClean="0">
                <a:latin typeface="Times New Roman" panose="02020603050405020304" pitchFamily="18" charset="0"/>
                <a:cs typeface="Times New Roman" panose="02020603050405020304" pitchFamily="18" charset="0"/>
              </a:rPr>
              <a:t>annoiando, voglio </a:t>
            </a:r>
            <a:r>
              <a:rPr lang="it-IT" sz="2800" u="sng" dirty="0">
                <a:latin typeface="Times New Roman" panose="02020603050405020304" pitchFamily="18" charset="0"/>
                <a:cs typeface="Times New Roman" panose="02020603050405020304" pitchFamily="18" charset="0"/>
              </a:rPr>
              <a:t>uscire” </a:t>
            </a:r>
            <a:r>
              <a:rPr lang="it-IT" sz="2800" u="sng" dirty="0" smtClean="0">
                <a:latin typeface="Times New Roman" panose="02020603050405020304" pitchFamily="18" charset="0"/>
                <a:cs typeface="Times New Roman" panose="02020603050405020304" pitchFamily="18" charset="0"/>
              </a:rPr>
              <a:t>.</a:t>
            </a:r>
            <a:endParaRPr lang="it-IT" sz="2800" dirty="0"/>
          </a:p>
        </p:txBody>
      </p:sp>
    </p:spTree>
    <p:extLst>
      <p:ext uri="{BB962C8B-B14F-4D97-AF65-F5344CB8AC3E}">
        <p14:creationId xmlns:p14="http://schemas.microsoft.com/office/powerpoint/2010/main" xmlns="" val="67726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024744" cy="1143000"/>
          </a:xfrm>
        </p:spPr>
        <p:txBody>
          <a:bodyPr/>
          <a:lstStyle/>
          <a:p>
            <a:r>
              <a:rPr lang="it-IT" b="1" dirty="0">
                <a:latin typeface="Times New Roman" panose="02020603050405020304" pitchFamily="18" charset="0"/>
                <a:cs typeface="Times New Roman" panose="02020603050405020304" pitchFamily="18" charset="0"/>
              </a:rPr>
              <a:t>Ascolto Attivo</a:t>
            </a:r>
            <a:endParaRPr lang="it-IT" dirty="0"/>
          </a:p>
        </p:txBody>
      </p:sp>
      <p:sp>
        <p:nvSpPr>
          <p:cNvPr id="3" name="Content Placeholder 2"/>
          <p:cNvSpPr>
            <a:spLocks noGrp="1"/>
          </p:cNvSpPr>
          <p:nvPr>
            <p:ph idx="1"/>
          </p:nvPr>
        </p:nvSpPr>
        <p:spPr>
          <a:xfrm>
            <a:off x="467544" y="1700808"/>
            <a:ext cx="8136904" cy="4752528"/>
          </a:xfrm>
        </p:spPr>
        <p:txBody>
          <a:bodyPr/>
          <a:lstStyle/>
          <a:p>
            <a:pPr marL="68580" indent="0">
              <a:buNone/>
            </a:pPr>
            <a:r>
              <a:rPr lang="it-IT" sz="2800" dirty="0">
                <a:latin typeface="Times New Roman" panose="02020603050405020304" pitchFamily="18" charset="0"/>
                <a:cs typeface="Times New Roman" panose="02020603050405020304" pitchFamily="18" charset="0"/>
              </a:rPr>
              <a:t>Cosi il processo di comunicazione si è interrotto. </a:t>
            </a:r>
            <a:endParaRPr lang="it-IT" sz="2800" dirty="0"/>
          </a:p>
          <a:p>
            <a:pPr marL="68580" indent="0">
              <a:buNone/>
            </a:pPr>
            <a:r>
              <a:rPr lang="it-IT" sz="2800" dirty="0" smtClean="0">
                <a:latin typeface="Times New Roman" panose="02020603050405020304" pitchFamily="18" charset="0"/>
                <a:cs typeface="Times New Roman" panose="02020603050405020304" pitchFamily="18" charset="0"/>
              </a:rPr>
              <a:t>Questo </a:t>
            </a:r>
            <a:r>
              <a:rPr lang="it-IT" sz="2800" dirty="0">
                <a:latin typeface="Times New Roman" panose="02020603050405020304" pitchFamily="18" charset="0"/>
                <a:cs typeface="Times New Roman" panose="02020603050405020304" pitchFamily="18" charset="0"/>
              </a:rPr>
              <a:t>è quello che rende difficile il processo interattivo, delimitando la comunicazione senza che nessuno dei due attori comunicativi se ne </a:t>
            </a:r>
            <a:r>
              <a:rPr lang="it-IT" sz="2800" dirty="0" smtClean="0">
                <a:latin typeface="Times New Roman" panose="02020603050405020304" pitchFamily="18" charset="0"/>
                <a:cs typeface="Times New Roman" panose="02020603050405020304" pitchFamily="18" charset="0"/>
              </a:rPr>
              <a:t>renda </a:t>
            </a:r>
            <a:r>
              <a:rPr lang="it-IT" sz="2800" dirty="0">
                <a:latin typeface="Times New Roman" panose="02020603050405020304" pitchFamily="18" charset="0"/>
                <a:cs typeface="Times New Roman" panose="02020603050405020304" pitchFamily="18" charset="0"/>
              </a:rPr>
              <a:t>conto. Supponendo che il docente </a:t>
            </a:r>
            <a:r>
              <a:rPr lang="it-IT" sz="2800" dirty="0" smtClean="0">
                <a:latin typeface="Times New Roman" panose="02020603050405020304" pitchFamily="18" charset="0"/>
                <a:cs typeface="Times New Roman" panose="02020603050405020304" pitchFamily="18" charset="0"/>
              </a:rPr>
              <a:t>volesse </a:t>
            </a:r>
            <a:r>
              <a:rPr lang="it-IT" sz="2800" dirty="0">
                <a:latin typeface="Times New Roman" panose="02020603050405020304" pitchFamily="18" charset="0"/>
                <a:cs typeface="Times New Roman" panose="02020603050405020304" pitchFamily="18" charset="0"/>
              </a:rPr>
              <a:t>verificare l’accuratezza della propria codifica, potrebbe esprimere al ragazzo i propri pensieri </a:t>
            </a:r>
            <a:endParaRPr lang="it-IT" sz="2800" dirty="0" smtClean="0">
              <a:latin typeface="Times New Roman" panose="02020603050405020304" pitchFamily="18" charset="0"/>
              <a:cs typeface="Times New Roman" panose="02020603050405020304" pitchFamily="18" charset="0"/>
            </a:endParaRPr>
          </a:p>
          <a:p>
            <a:pPr marL="68580" indent="0">
              <a:buNone/>
            </a:pPr>
            <a:r>
              <a:rPr lang="it-IT" sz="2800" smtClean="0">
                <a:latin typeface="Times New Roman" panose="02020603050405020304" pitchFamily="18" charset="0"/>
                <a:cs typeface="Times New Roman" panose="02020603050405020304" pitchFamily="18" charset="0"/>
              </a:rPr>
              <a:t>“</a:t>
            </a:r>
            <a:r>
              <a:rPr lang="it-IT" sz="2800" i="1" dirty="0">
                <a:latin typeface="Times New Roman" panose="02020603050405020304" pitchFamily="18" charset="0"/>
                <a:cs typeface="Times New Roman" panose="02020603050405020304" pitchFamily="18" charset="0"/>
              </a:rPr>
              <a:t>ti secco cosi tanto</a:t>
            </a:r>
            <a:r>
              <a:rPr lang="it-IT" sz="2800" dirty="0">
                <a:latin typeface="Times New Roman" panose="02020603050405020304" pitchFamily="18" charset="0"/>
                <a:cs typeface="Times New Roman" panose="02020603050405020304" pitchFamily="18" charset="0"/>
              </a:rPr>
              <a:t>?”, a tal punto il ragazzo dopo il </a:t>
            </a:r>
            <a:r>
              <a:rPr lang="it-IT" sz="2800" b="1" dirty="0">
                <a:latin typeface="Times New Roman" panose="02020603050405020304" pitchFamily="18" charset="0"/>
                <a:cs typeface="Times New Roman" panose="02020603050405020304" pitchFamily="18" charset="0"/>
              </a:rPr>
              <a:t>feedback</a:t>
            </a:r>
            <a:r>
              <a:rPr lang="it-IT" sz="2800" dirty="0">
                <a:latin typeface="Times New Roman" panose="02020603050405020304" pitchFamily="18" charset="0"/>
                <a:cs typeface="Times New Roman" panose="02020603050405020304" pitchFamily="18" charset="0"/>
              </a:rPr>
              <a:t> del </a:t>
            </a:r>
            <a:r>
              <a:rPr lang="it-IT" sz="2800">
                <a:latin typeface="Times New Roman" panose="02020603050405020304" pitchFamily="18" charset="0"/>
                <a:cs typeface="Times New Roman" panose="02020603050405020304" pitchFamily="18" charset="0"/>
              </a:rPr>
              <a:t>docente </a:t>
            </a:r>
            <a:r>
              <a:rPr lang="it-IT" sz="2800" smtClean="0">
                <a:latin typeface="Times New Roman" panose="02020603050405020304" pitchFamily="18" charset="0"/>
                <a:cs typeface="Times New Roman" panose="02020603050405020304" pitchFamily="18" charset="0"/>
              </a:rPr>
              <a:t>potrà </a:t>
            </a:r>
            <a:r>
              <a:rPr lang="it-IT" sz="2800" dirty="0">
                <a:latin typeface="Times New Roman" panose="02020603050405020304" pitchFamily="18" charset="0"/>
                <a:cs typeface="Times New Roman" panose="02020603050405020304" pitchFamily="18" charset="0"/>
              </a:rPr>
              <a:t>riferire </a:t>
            </a:r>
            <a:r>
              <a:rPr lang="it-IT" sz="2800" b="1" dirty="0">
                <a:latin typeface="Times New Roman" panose="02020603050405020304" pitchFamily="18" charset="0"/>
                <a:cs typeface="Times New Roman" panose="02020603050405020304" pitchFamily="18" charset="0"/>
              </a:rPr>
              <a:t>l’errata codifica del messaggio</a:t>
            </a:r>
            <a:r>
              <a:rPr lang="it-IT" sz="2800" dirty="0">
                <a:latin typeface="Times New Roman" panose="02020603050405020304" pitchFamily="18" charset="0"/>
                <a:cs typeface="Times New Roman" panose="02020603050405020304" pitchFamily="18" charset="0"/>
              </a:rPr>
              <a:t>.</a:t>
            </a:r>
          </a:p>
          <a:p>
            <a:endParaRPr lang="it-IT" dirty="0"/>
          </a:p>
        </p:txBody>
      </p:sp>
    </p:spTree>
    <p:extLst>
      <p:ext uri="{BB962C8B-B14F-4D97-AF65-F5344CB8AC3E}">
        <p14:creationId xmlns:p14="http://schemas.microsoft.com/office/powerpoint/2010/main" xmlns="" val="3878427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024744" cy="1143000"/>
          </a:xfrm>
        </p:spPr>
        <p:txBody>
          <a:bodyPr/>
          <a:lstStyle/>
          <a:p>
            <a:r>
              <a:rPr lang="it-IT" b="1" dirty="0">
                <a:latin typeface="Times New Roman" panose="02020603050405020304" pitchFamily="18" charset="0"/>
                <a:cs typeface="Times New Roman" panose="02020603050405020304" pitchFamily="18" charset="0"/>
              </a:rPr>
              <a:t>Ascolto Attivo</a:t>
            </a:r>
            <a:endParaRPr lang="it-IT" dirty="0"/>
          </a:p>
        </p:txBody>
      </p:sp>
      <p:sp>
        <p:nvSpPr>
          <p:cNvPr id="3" name="Content Placeholder 2"/>
          <p:cNvSpPr>
            <a:spLocks noGrp="1"/>
          </p:cNvSpPr>
          <p:nvPr>
            <p:ph idx="1"/>
          </p:nvPr>
        </p:nvSpPr>
        <p:spPr>
          <a:xfrm>
            <a:off x="467544" y="1412776"/>
            <a:ext cx="8208912" cy="5040560"/>
          </a:xfrm>
        </p:spPr>
        <p:txBody>
          <a:bodyPr/>
          <a:lstStyle/>
          <a:p>
            <a:pPr marL="68580" indent="0">
              <a:buNone/>
            </a:pPr>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comunicare al ragazzo con il feedback la propria decodifica, il docente ha utilizzato l’ascolto attivo. Nell’esempio il docente dapprima aveva frainteso le intenzioni del ragazzo, ma tramite il feedback ha consentito la giusta interpretazione e codifica del bisogno del ragazzo. </a:t>
            </a:r>
            <a:endParaRPr lang="it-IT" dirty="0" smtClean="0">
              <a:latin typeface="Times New Roman" panose="02020603050405020304" pitchFamily="18" charset="0"/>
              <a:cs typeface="Times New Roman" panose="02020603050405020304" pitchFamily="18" charset="0"/>
            </a:endParaRPr>
          </a:p>
          <a:p>
            <a:pPr marL="68580" indent="0">
              <a:buNone/>
            </a:pPr>
            <a:endParaRPr lang="it-IT" dirty="0">
              <a:latin typeface="Times New Roman" panose="02020603050405020304" pitchFamily="18" charset="0"/>
              <a:cs typeface="Times New Roman" panose="02020603050405020304" pitchFamily="18" charset="0"/>
            </a:endParaRPr>
          </a:p>
          <a:p>
            <a:pPr marL="68580" indent="0">
              <a:buNone/>
            </a:pPr>
            <a:r>
              <a:rPr lang="it-IT" dirty="0" smtClean="0">
                <a:latin typeface="Times New Roman" panose="02020603050405020304" pitchFamily="18" charset="0"/>
                <a:cs typeface="Times New Roman" panose="02020603050405020304" pitchFamily="18" charset="0"/>
              </a:rPr>
              <a:t>       RAGAZZO                                               DOCENTE</a:t>
            </a:r>
          </a:p>
          <a:p>
            <a:pPr marL="68580" indent="0">
              <a:buNone/>
            </a:pPr>
            <a:r>
              <a:rPr lang="it-IT" dirty="0" smtClean="0">
                <a:latin typeface="Times New Roman" panose="02020603050405020304" pitchFamily="18" charset="0"/>
                <a:cs typeface="Times New Roman" panose="02020603050405020304" pitchFamily="18" charset="0"/>
              </a:rPr>
              <a:t>                              «quando si va in mensa?»</a:t>
            </a:r>
            <a:endParaRPr lang="it-IT" dirty="0">
              <a:latin typeface="Times New Roman" panose="02020603050405020304" pitchFamily="18" charset="0"/>
              <a:cs typeface="Times New Roman" panose="02020603050405020304" pitchFamily="18" charset="0"/>
            </a:endParaRPr>
          </a:p>
          <a:p>
            <a:pPr marL="68580" indent="0">
              <a:buNone/>
            </a:pPr>
            <a:r>
              <a:rPr lang="it-IT" dirty="0" smtClean="0">
                <a:latin typeface="Times New Roman" panose="02020603050405020304" pitchFamily="18" charset="0"/>
                <a:cs typeface="Times New Roman" panose="02020603050405020304" pitchFamily="18" charset="0"/>
              </a:rPr>
              <a:t>                             Codifica--------Decodifica</a:t>
            </a:r>
          </a:p>
          <a:p>
            <a:pPr marL="68580" indent="0">
              <a:buNone/>
            </a:pPr>
            <a:r>
              <a:rPr lang="it-IT" dirty="0"/>
              <a:t> </a:t>
            </a:r>
            <a:r>
              <a:rPr lang="it-IT" dirty="0" smtClean="0"/>
              <a:t>                             </a:t>
            </a:r>
            <a:r>
              <a:rPr lang="it-IT" sz="1800" dirty="0" smtClean="0">
                <a:latin typeface="Times New Roman" panose="02020603050405020304" pitchFamily="18" charset="0"/>
                <a:cs typeface="Times New Roman" panose="02020603050405020304" pitchFamily="18" charset="0"/>
              </a:rPr>
              <a:t>Ascolto Attivo «sei affamato»</a:t>
            </a:r>
            <a:endParaRPr lang="it-IT" sz="1800" dirty="0">
              <a:latin typeface="Times New Roman" panose="02020603050405020304" pitchFamily="18" charset="0"/>
              <a:cs typeface="Times New Roman" panose="02020603050405020304" pitchFamily="18" charset="0"/>
            </a:endParaRPr>
          </a:p>
        </p:txBody>
      </p:sp>
      <p:sp>
        <p:nvSpPr>
          <p:cNvPr id="4" name="Oval 3"/>
          <p:cNvSpPr/>
          <p:nvPr/>
        </p:nvSpPr>
        <p:spPr>
          <a:xfrm>
            <a:off x="827584" y="4365104"/>
            <a:ext cx="180020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Affamato</a:t>
            </a:r>
            <a:endParaRPr lang="it-IT" dirty="0"/>
          </a:p>
        </p:txBody>
      </p:sp>
      <p:sp>
        <p:nvSpPr>
          <p:cNvPr id="5" name="Oval 4"/>
          <p:cNvSpPr/>
          <p:nvPr/>
        </p:nvSpPr>
        <p:spPr>
          <a:xfrm>
            <a:off x="6084168" y="4296950"/>
            <a:ext cx="180020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È Affamato</a:t>
            </a:r>
            <a:endParaRPr lang="it-IT" dirty="0"/>
          </a:p>
        </p:txBody>
      </p:sp>
      <p:sp>
        <p:nvSpPr>
          <p:cNvPr id="6" name="Right Arrow 5"/>
          <p:cNvSpPr/>
          <p:nvPr/>
        </p:nvSpPr>
        <p:spPr>
          <a:xfrm rot="10800000">
            <a:off x="2650299" y="5448774"/>
            <a:ext cx="30963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93977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653456950"/>
              </p:ext>
            </p:extLst>
          </p:nvPr>
        </p:nvGraphicFramePr>
        <p:xfrm>
          <a:off x="611560" y="908720"/>
          <a:ext cx="5616624"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a:off x="5598870" y="1741400"/>
            <a:ext cx="1386585" cy="556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algn="ctr">
              <a:lnSpc>
                <a:spcPct val="115000"/>
              </a:lnSpc>
              <a:spcAft>
                <a:spcPts val="1000"/>
              </a:spcAft>
            </a:pPr>
            <a:r>
              <a:rPr lang="it-IT" sz="1100">
                <a:effectLst/>
                <a:ea typeface="Calibri"/>
                <a:cs typeface="Times New Roman"/>
              </a:rPr>
              <a:t>DISABILITA’</a:t>
            </a:r>
          </a:p>
        </p:txBody>
      </p:sp>
      <p:sp>
        <p:nvSpPr>
          <p:cNvPr id="6" name="Text Box 2"/>
          <p:cNvSpPr txBox="1">
            <a:spLocks noChangeArrowheads="1"/>
          </p:cNvSpPr>
          <p:nvPr/>
        </p:nvSpPr>
        <p:spPr bwMode="auto">
          <a:xfrm>
            <a:off x="3782649" y="2182330"/>
            <a:ext cx="1872208" cy="2313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it-IT" sz="1200" b="1" dirty="0">
                <a:effectLst/>
                <a:latin typeface="Times New Roman"/>
                <a:ea typeface="Calibri"/>
                <a:cs typeface="Times New Roman"/>
              </a:rPr>
              <a:t>regolata da legge104/92</a:t>
            </a:r>
            <a:endParaRPr lang="it-IT" b="1" dirty="0">
              <a:effectLst/>
              <a:latin typeface="Calibri"/>
              <a:ea typeface="Calibri"/>
              <a:cs typeface="Times New Roman"/>
            </a:endParaRPr>
          </a:p>
        </p:txBody>
      </p:sp>
      <p:sp>
        <p:nvSpPr>
          <p:cNvPr id="7" name="Rounded Rectangle 6"/>
          <p:cNvSpPr/>
          <p:nvPr/>
        </p:nvSpPr>
        <p:spPr>
          <a:xfrm>
            <a:off x="6993505" y="1741400"/>
            <a:ext cx="1368152" cy="706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Times New Roman" panose="02020603050405020304" pitchFamily="18" charset="0"/>
                <a:cs typeface="Times New Roman" panose="02020603050405020304" pitchFamily="18" charset="0"/>
              </a:rPr>
              <a:t>PEI</a:t>
            </a:r>
            <a:endParaRPr lang="it-IT" b="1" dirty="0">
              <a:latin typeface="Times New Roman" panose="02020603050405020304" pitchFamily="18" charset="0"/>
              <a:cs typeface="Times New Roman" panose="02020603050405020304" pitchFamily="18" charset="0"/>
            </a:endParaRPr>
          </a:p>
        </p:txBody>
      </p:sp>
      <p:sp>
        <p:nvSpPr>
          <p:cNvPr id="8" name="Right Brace 7"/>
          <p:cNvSpPr/>
          <p:nvPr/>
        </p:nvSpPr>
        <p:spPr>
          <a:xfrm>
            <a:off x="5846440" y="3083520"/>
            <a:ext cx="1409700" cy="1562100"/>
          </a:xfrm>
          <a:prstGeom prst="rightBrace">
            <a:avLst>
              <a:gd name="adj1" fmla="val 8333"/>
              <a:gd name="adj2" fmla="val 49390"/>
            </a:avLst>
          </a:prstGeom>
          <a:ln/>
        </p:spPr>
        <p:style>
          <a:lnRef idx="3">
            <a:schemeClr val="accent1"/>
          </a:lnRef>
          <a:fillRef idx="0">
            <a:schemeClr val="accent1"/>
          </a:fillRef>
          <a:effectRef idx="2">
            <a:schemeClr val="accent1"/>
          </a:effectRef>
          <a:fontRef idx="minor">
            <a:schemeClr val="tx1"/>
          </a:fontRef>
        </p:style>
        <p:txBody>
          <a:bodyPr wrap="square">
            <a:noAutofit/>
          </a:bodyPr>
          <a:lstStyle/>
          <a:p>
            <a:endParaRPr lang="it-IT"/>
          </a:p>
        </p:txBody>
      </p:sp>
      <p:sp>
        <p:nvSpPr>
          <p:cNvPr id="9" name="Rounded Rectangle 8"/>
          <p:cNvSpPr/>
          <p:nvPr/>
        </p:nvSpPr>
        <p:spPr>
          <a:xfrm>
            <a:off x="7090685" y="3511453"/>
            <a:ext cx="1368152" cy="706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latin typeface="Times New Roman" panose="02020603050405020304" pitchFamily="18" charset="0"/>
                <a:cs typeface="Times New Roman" panose="02020603050405020304" pitchFamily="18" charset="0"/>
              </a:rPr>
              <a:t>PDP</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4599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92696"/>
            <a:ext cx="5256702" cy="889168"/>
          </a:xfrm>
        </p:spPr>
        <p:txBody>
          <a:bodyPr>
            <a:normAutofit/>
          </a:bodyPr>
          <a:lstStyle/>
          <a:p>
            <a:pPr algn="ctr"/>
            <a:r>
              <a:rPr lang="it-IT" sz="3200" b="1" dirty="0" smtClean="0">
                <a:latin typeface="Times New Roman" panose="02020603050405020304" pitchFamily="18" charset="0"/>
                <a:cs typeface="Times New Roman" panose="02020603050405020304" pitchFamily="18" charset="0"/>
              </a:rPr>
              <a:t>Messaggio IO</a:t>
            </a:r>
            <a:endParaRPr lang="it-IT"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1628800"/>
            <a:ext cx="8208912" cy="4770537"/>
          </a:xfrm>
          <a:prstGeom prst="rect">
            <a:avLst/>
          </a:prstGeom>
          <a:noFill/>
        </p:spPr>
        <p:txBody>
          <a:bodyPr wrap="square" rtlCol="0">
            <a:spAutoFit/>
          </a:bodyPr>
          <a:lstStyle/>
          <a:p>
            <a:pPr algn="just"/>
            <a:r>
              <a:rPr lang="it-IT" sz="2800" dirty="0" smtClean="0">
                <a:latin typeface="Times New Roman" panose="02020603050405020304" pitchFamily="18" charset="0"/>
                <a:cs typeface="Times New Roman" panose="02020603050405020304" pitchFamily="18" charset="0"/>
              </a:rPr>
              <a:t>Gli interlocutori non si sento giudicati o colpevolizzati.</a:t>
            </a:r>
          </a:p>
          <a:p>
            <a:pPr algn="just"/>
            <a:endParaRPr lang="it-IT" sz="2800" dirty="0" smtClean="0">
              <a:latin typeface="Times New Roman" panose="02020603050405020304" pitchFamily="18" charset="0"/>
              <a:cs typeface="Times New Roman" panose="02020603050405020304" pitchFamily="18" charset="0"/>
            </a:endParaRPr>
          </a:p>
          <a:p>
            <a:pPr algn="just"/>
            <a:r>
              <a:rPr lang="it-IT" sz="2800" b="1" dirty="0" smtClean="0">
                <a:latin typeface="Times New Roman" panose="02020603050405020304" pitchFamily="18" charset="0"/>
                <a:cs typeface="Times New Roman" panose="02020603050405020304" pitchFamily="18" charset="0"/>
              </a:rPr>
              <a:t>STEP</a:t>
            </a:r>
          </a:p>
          <a:p>
            <a:pPr marL="457200" indent="-457200" algn="just">
              <a:buFont typeface="+mj-lt"/>
              <a:buAutoNum type="arabicPeriod"/>
            </a:pPr>
            <a:r>
              <a:rPr lang="it-IT" sz="2800" b="1" dirty="0" smtClean="0">
                <a:latin typeface="Times New Roman" panose="02020603050405020304" pitchFamily="18" charset="0"/>
                <a:cs typeface="Times New Roman" panose="02020603050405020304" pitchFamily="18" charset="0"/>
              </a:rPr>
              <a:t>Io mi sento</a:t>
            </a:r>
            <a:r>
              <a:rPr lang="it-IT" sz="2800" dirty="0" smtClean="0">
                <a:latin typeface="Times New Roman" panose="02020603050405020304" pitchFamily="18" charset="0"/>
                <a:cs typeface="Times New Roman" panose="02020603050405020304" pitchFamily="18" charset="0"/>
              </a:rPr>
              <a:t>…. (si inizia con la descrizione di quel che si prova)</a:t>
            </a:r>
          </a:p>
          <a:p>
            <a:pPr marL="457200" indent="-457200" algn="just">
              <a:buFont typeface="+mj-lt"/>
              <a:buAutoNum type="arabicPeriod"/>
            </a:pPr>
            <a:r>
              <a:rPr lang="it-IT" sz="2800" b="1" dirty="0" smtClean="0">
                <a:latin typeface="Times New Roman" panose="02020603050405020304" pitchFamily="18" charset="0"/>
                <a:cs typeface="Times New Roman" panose="02020603050405020304" pitchFamily="18" charset="0"/>
              </a:rPr>
              <a:t>Quando tu</a:t>
            </a:r>
            <a:r>
              <a:rPr lang="it-IT" sz="2800" dirty="0" smtClean="0">
                <a:latin typeface="Times New Roman" panose="02020603050405020304" pitchFamily="18" charset="0"/>
                <a:cs typeface="Times New Roman" panose="02020603050405020304" pitchFamily="18" charset="0"/>
              </a:rPr>
              <a:t>… (descrizione del comportamento dell’altro)</a:t>
            </a:r>
          </a:p>
          <a:p>
            <a:pPr marL="457200" indent="-457200" algn="just">
              <a:buFont typeface="+mj-lt"/>
              <a:buAutoNum type="arabicPeriod"/>
            </a:pPr>
            <a:r>
              <a:rPr lang="it-IT" sz="2800" b="1" dirty="0" smtClean="0">
                <a:latin typeface="Times New Roman" panose="02020603050405020304" pitchFamily="18" charset="0"/>
                <a:cs typeface="Times New Roman" panose="02020603050405020304" pitchFamily="18" charset="0"/>
              </a:rPr>
              <a:t>Perché</a:t>
            </a:r>
            <a:r>
              <a:rPr lang="it-IT" sz="2800" dirty="0" smtClean="0">
                <a:latin typeface="Times New Roman" panose="02020603050405020304" pitchFamily="18" charset="0"/>
                <a:cs typeface="Times New Roman" panose="02020603050405020304" pitchFamily="18" charset="0"/>
              </a:rPr>
              <a:t>…. (il comportamento altrui provoca un’emozione)</a:t>
            </a:r>
          </a:p>
          <a:p>
            <a:pPr marL="457200" indent="-457200" algn="just">
              <a:buFont typeface="+mj-lt"/>
              <a:buAutoNum type="arabicPeriod"/>
            </a:pPr>
            <a:r>
              <a:rPr lang="it-IT" sz="2800" b="1" dirty="0" smtClean="0">
                <a:latin typeface="Times New Roman" panose="02020603050405020304" pitchFamily="18" charset="0"/>
                <a:cs typeface="Times New Roman" panose="02020603050405020304" pitchFamily="18" charset="0"/>
              </a:rPr>
              <a:t>Io vorrei</a:t>
            </a:r>
            <a:r>
              <a:rPr lang="it-IT" sz="2800" dirty="0" smtClean="0">
                <a:latin typeface="Times New Roman" panose="02020603050405020304" pitchFamily="18" charset="0"/>
                <a:cs typeface="Times New Roman" panose="02020603050405020304" pitchFamily="18" charset="0"/>
              </a:rPr>
              <a:t>….. </a:t>
            </a:r>
            <a:r>
              <a:rPr lang="it-IT" sz="2800" smtClean="0">
                <a:latin typeface="Times New Roman" panose="02020603050405020304" pitchFamily="18" charset="0"/>
                <a:cs typeface="Times New Roman" panose="02020603050405020304" pitchFamily="18" charset="0"/>
              </a:rPr>
              <a:t>(quello </a:t>
            </a:r>
            <a:r>
              <a:rPr lang="it-IT" sz="2800" dirty="0" smtClean="0">
                <a:latin typeface="Times New Roman" panose="02020603050405020304" pitchFamily="18" charset="0"/>
                <a:cs typeface="Times New Roman" panose="02020603050405020304" pitchFamily="18" charset="0"/>
              </a:rPr>
              <a:t>che si desidera</a:t>
            </a:r>
            <a:r>
              <a:rPr lang="it-IT" sz="2400" dirty="0" smtClean="0">
                <a:latin typeface="Times New Roman" panose="02020603050405020304" pitchFamily="18" charset="0"/>
                <a:cs typeface="Times New Roman" panose="02020603050405020304" pitchFamily="18" charset="0"/>
              </a:rPr>
              <a:t>)</a:t>
            </a:r>
          </a:p>
          <a:p>
            <a:pPr algn="just"/>
            <a:endParaRPr lang="it-IT"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01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4435" y="5229200"/>
            <a:ext cx="7057771" cy="1008112"/>
          </a:xfrm>
        </p:spPr>
        <p:txBody>
          <a:bodyPr>
            <a:normAutofit/>
          </a:bodyPr>
          <a:lstStyle/>
          <a:p>
            <a:pPr algn="ctr"/>
            <a:r>
              <a:rPr lang="it-IT" sz="2800" dirty="0" smtClean="0">
                <a:solidFill>
                  <a:schemeClr val="tx1"/>
                </a:solidFill>
                <a:latin typeface="Times New Roman" panose="02020603050405020304" pitchFamily="18" charset="0"/>
                <a:cs typeface="Times New Roman" panose="02020603050405020304" pitchFamily="18" charset="0"/>
              </a:rPr>
              <a:t>Ogni metodologia vuole la sua organizzazione. L’organizzazione deve essere flessibile</a:t>
            </a:r>
            <a:endParaRPr lang="it-IT" sz="2800" dirty="0">
              <a:solidFill>
                <a:schemeClr val="tx1"/>
              </a:solidFill>
              <a:latin typeface="Times New Roman" panose="02020603050405020304" pitchFamily="18" charset="0"/>
              <a:cs typeface="Times New Roman" panose="02020603050405020304" pitchFamily="18" charset="0"/>
            </a:endParaRPr>
          </a:p>
        </p:txBody>
      </p:sp>
      <p:sp>
        <p:nvSpPr>
          <p:cNvPr id="4" name="Figura a mano libera: forma 20">
            <a:extLst>
              <a:ext uri="{FF2B5EF4-FFF2-40B4-BE49-F238E27FC236}">
                <a16:creationId xmlns:a16="http://schemas.microsoft.com/office/drawing/2014/main" xmlns="" id="{7E07BB7B-0CEB-4D64-9A99-FB278C646A78}"/>
              </a:ext>
            </a:extLst>
          </p:cNvPr>
          <p:cNvSpPr/>
          <p:nvPr/>
        </p:nvSpPr>
        <p:spPr>
          <a:xfrm>
            <a:off x="916466" y="404664"/>
            <a:ext cx="2376264" cy="806438"/>
          </a:xfrm>
          <a:custGeom>
            <a:avLst/>
            <a:gdLst>
              <a:gd name="connsiteX0" fmla="*/ 0 w 2424164"/>
              <a:gd name="connsiteY0" fmla="*/ 96519 h 965192"/>
              <a:gd name="connsiteX1" fmla="*/ 96519 w 2424164"/>
              <a:gd name="connsiteY1" fmla="*/ 0 h 965192"/>
              <a:gd name="connsiteX2" fmla="*/ 2327645 w 2424164"/>
              <a:gd name="connsiteY2" fmla="*/ 0 h 965192"/>
              <a:gd name="connsiteX3" fmla="*/ 2424164 w 2424164"/>
              <a:gd name="connsiteY3" fmla="*/ 96519 h 965192"/>
              <a:gd name="connsiteX4" fmla="*/ 2424164 w 2424164"/>
              <a:gd name="connsiteY4" fmla="*/ 868673 h 965192"/>
              <a:gd name="connsiteX5" fmla="*/ 2327645 w 2424164"/>
              <a:gd name="connsiteY5" fmla="*/ 965192 h 965192"/>
              <a:gd name="connsiteX6" fmla="*/ 96519 w 2424164"/>
              <a:gd name="connsiteY6" fmla="*/ 965192 h 965192"/>
              <a:gd name="connsiteX7" fmla="*/ 0 w 2424164"/>
              <a:gd name="connsiteY7" fmla="*/ 868673 h 965192"/>
              <a:gd name="connsiteX8" fmla="*/ 0 w 2424164"/>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164" h="965192">
                <a:moveTo>
                  <a:pt x="0" y="96519"/>
                </a:moveTo>
                <a:cubicBezTo>
                  <a:pt x="0" y="43213"/>
                  <a:pt x="43213" y="0"/>
                  <a:pt x="96519" y="0"/>
                </a:cubicBezTo>
                <a:lnTo>
                  <a:pt x="2327645" y="0"/>
                </a:lnTo>
                <a:cubicBezTo>
                  <a:pt x="2380951" y="0"/>
                  <a:pt x="2424164" y="43213"/>
                  <a:pt x="2424164" y="96519"/>
                </a:cubicBezTo>
                <a:lnTo>
                  <a:pt x="2424164" y="868673"/>
                </a:lnTo>
                <a:cubicBezTo>
                  <a:pt x="2424164" y="921979"/>
                  <a:pt x="2380951" y="965192"/>
                  <a:pt x="2327645"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8315896"/>
              <a:satOff val="59322"/>
              <a:lumOff val="-1019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Organizzativa</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Risultati immagini per banchi a isol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4566" y="1329029"/>
            <a:ext cx="3848100" cy="384810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magine correlat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358086"/>
            <a:ext cx="3848100" cy="38481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Placeholder 2"/>
          <p:cNvSpPr txBox="1">
            <a:spLocks/>
          </p:cNvSpPr>
          <p:nvPr/>
        </p:nvSpPr>
        <p:spPr>
          <a:xfrm>
            <a:off x="3563888" y="807883"/>
            <a:ext cx="5048778" cy="55020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just"/>
            <a:r>
              <a:rPr lang="it-IT" dirty="0" smtClean="0">
                <a:solidFill>
                  <a:schemeClr val="tx1"/>
                </a:solidFill>
                <a:latin typeface="Times New Roman" panose="02020603050405020304" pitchFamily="18" charset="0"/>
                <a:cs typeface="Times New Roman" panose="02020603050405020304" pitchFamily="18" charset="0"/>
              </a:rPr>
              <a:t>Peer-tutoring, Cooperative learning, Peer-education</a:t>
            </a:r>
            <a:endParaRPr lang="it-I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4971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6467" y="5275227"/>
            <a:ext cx="3367502" cy="674053"/>
          </a:xfrm>
        </p:spPr>
        <p:txBody>
          <a:bodyPr>
            <a:normAutofit lnSpcReduction="10000"/>
          </a:bodyPr>
          <a:lstStyle/>
          <a:p>
            <a:pPr algn="ctr"/>
            <a:r>
              <a:rPr lang="it-IT" dirty="0" smtClean="0">
                <a:solidFill>
                  <a:schemeClr val="tx1"/>
                </a:solidFill>
                <a:latin typeface="Times New Roman" panose="02020603050405020304" pitchFamily="18" charset="0"/>
                <a:cs typeface="Times New Roman" panose="02020603050405020304" pitchFamily="18" charset="0"/>
              </a:rPr>
              <a:t>Circle-time, Debate, Debriefing</a:t>
            </a:r>
            <a:endParaRPr lang="it-IT" dirty="0">
              <a:solidFill>
                <a:schemeClr val="tx1"/>
              </a:solidFill>
              <a:latin typeface="Times New Roman" panose="02020603050405020304" pitchFamily="18" charset="0"/>
              <a:cs typeface="Times New Roman" panose="02020603050405020304" pitchFamily="18" charset="0"/>
            </a:endParaRPr>
          </a:p>
        </p:txBody>
      </p:sp>
      <p:sp>
        <p:nvSpPr>
          <p:cNvPr id="4" name="Figura a mano libera: forma 20">
            <a:extLst>
              <a:ext uri="{FF2B5EF4-FFF2-40B4-BE49-F238E27FC236}">
                <a16:creationId xmlns:a16="http://schemas.microsoft.com/office/drawing/2014/main" xmlns="" id="{7E07BB7B-0CEB-4D64-9A99-FB278C646A78}"/>
              </a:ext>
            </a:extLst>
          </p:cNvPr>
          <p:cNvSpPr/>
          <p:nvPr/>
        </p:nvSpPr>
        <p:spPr>
          <a:xfrm>
            <a:off x="916466" y="404664"/>
            <a:ext cx="2376264" cy="806438"/>
          </a:xfrm>
          <a:custGeom>
            <a:avLst/>
            <a:gdLst>
              <a:gd name="connsiteX0" fmla="*/ 0 w 2424164"/>
              <a:gd name="connsiteY0" fmla="*/ 96519 h 965192"/>
              <a:gd name="connsiteX1" fmla="*/ 96519 w 2424164"/>
              <a:gd name="connsiteY1" fmla="*/ 0 h 965192"/>
              <a:gd name="connsiteX2" fmla="*/ 2327645 w 2424164"/>
              <a:gd name="connsiteY2" fmla="*/ 0 h 965192"/>
              <a:gd name="connsiteX3" fmla="*/ 2424164 w 2424164"/>
              <a:gd name="connsiteY3" fmla="*/ 96519 h 965192"/>
              <a:gd name="connsiteX4" fmla="*/ 2424164 w 2424164"/>
              <a:gd name="connsiteY4" fmla="*/ 868673 h 965192"/>
              <a:gd name="connsiteX5" fmla="*/ 2327645 w 2424164"/>
              <a:gd name="connsiteY5" fmla="*/ 965192 h 965192"/>
              <a:gd name="connsiteX6" fmla="*/ 96519 w 2424164"/>
              <a:gd name="connsiteY6" fmla="*/ 965192 h 965192"/>
              <a:gd name="connsiteX7" fmla="*/ 0 w 2424164"/>
              <a:gd name="connsiteY7" fmla="*/ 868673 h 965192"/>
              <a:gd name="connsiteX8" fmla="*/ 0 w 2424164"/>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164" h="965192">
                <a:moveTo>
                  <a:pt x="0" y="96519"/>
                </a:moveTo>
                <a:cubicBezTo>
                  <a:pt x="0" y="43213"/>
                  <a:pt x="43213" y="0"/>
                  <a:pt x="96519" y="0"/>
                </a:cubicBezTo>
                <a:lnTo>
                  <a:pt x="2327645" y="0"/>
                </a:lnTo>
                <a:cubicBezTo>
                  <a:pt x="2380951" y="0"/>
                  <a:pt x="2424164" y="43213"/>
                  <a:pt x="2424164" y="96519"/>
                </a:cubicBezTo>
                <a:lnTo>
                  <a:pt x="2424164" y="868673"/>
                </a:lnTo>
                <a:cubicBezTo>
                  <a:pt x="2424164" y="921979"/>
                  <a:pt x="2380951" y="965192"/>
                  <a:pt x="2327645"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8315896"/>
              <a:satOff val="59322"/>
              <a:lumOff val="-1019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l"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Organizzativa</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pic>
        <p:nvPicPr>
          <p:cNvPr id="4098" name="Picture 2" descr="Immagine correla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412776"/>
            <a:ext cx="3848100" cy="38481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magine correlat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412776"/>
            <a:ext cx="3848100" cy="38481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2"/>
          <p:cNvSpPr txBox="1">
            <a:spLocks/>
          </p:cNvSpPr>
          <p:nvPr/>
        </p:nvSpPr>
        <p:spPr>
          <a:xfrm>
            <a:off x="4860033" y="5260877"/>
            <a:ext cx="3456384" cy="100811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it-IT" dirty="0" smtClean="0">
                <a:solidFill>
                  <a:schemeClr val="tx1"/>
                </a:solidFill>
                <a:latin typeface="Times New Roman" panose="02020603050405020304" pitchFamily="18" charset="0"/>
                <a:cs typeface="Times New Roman" panose="02020603050405020304" pitchFamily="18" charset="0"/>
              </a:rPr>
              <a:t>Lezione dialogata-partecipativa</a:t>
            </a:r>
            <a:endParaRPr lang="it-I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630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4400" b="1" dirty="0" smtClean="0">
                <a:latin typeface="Times New Roman" panose="02020603050405020304" pitchFamily="18" charset="0"/>
                <a:cs typeface="Times New Roman" panose="02020603050405020304" pitchFamily="18" charset="0"/>
              </a:rPr>
              <a:t>STILI COGNITIVI</a:t>
            </a:r>
            <a:endParaRPr lang="it-IT"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552" y="2564904"/>
            <a:ext cx="8064896" cy="3508977"/>
          </a:xfrm>
        </p:spPr>
        <p:txBody>
          <a:bodyPr>
            <a:normAutofit/>
          </a:bodyPr>
          <a:lstStyle/>
          <a:p>
            <a:pPr marL="68580" indent="0">
              <a:buNone/>
            </a:pPr>
            <a:r>
              <a:rPr lang="it-IT" sz="3600" b="1" dirty="0" smtClean="0">
                <a:latin typeface="Times New Roman" panose="02020603050405020304" pitchFamily="18" charset="0"/>
                <a:cs typeface="Times New Roman" panose="02020603050405020304" pitchFamily="18" charset="0"/>
              </a:rPr>
              <a:t>Cesare </a:t>
            </a:r>
            <a:r>
              <a:rPr lang="it-IT" sz="3600" b="1" dirty="0">
                <a:latin typeface="Times New Roman" panose="02020603050405020304" pitchFamily="18" charset="0"/>
                <a:cs typeface="Times New Roman" panose="02020603050405020304" pitchFamily="18" charset="0"/>
              </a:rPr>
              <a:t>Cornoldi </a:t>
            </a:r>
            <a:r>
              <a:rPr lang="it-IT" sz="3600" dirty="0">
                <a:latin typeface="Times New Roman" panose="02020603050405020304" pitchFamily="18" charset="0"/>
                <a:cs typeface="Times New Roman" panose="02020603050405020304" pitchFamily="18" charset="0"/>
              </a:rPr>
              <a:t>e </a:t>
            </a:r>
            <a:r>
              <a:rPr lang="it-IT" sz="3600" b="1" dirty="0">
                <a:latin typeface="Times New Roman" panose="02020603050405020304" pitchFamily="18" charset="0"/>
                <a:cs typeface="Times New Roman" panose="02020603050405020304" pitchFamily="18" charset="0"/>
              </a:rPr>
              <a:t>Rossana De </a:t>
            </a:r>
            <a:r>
              <a:rPr lang="it-IT" sz="3600" b="1" dirty="0" smtClean="0">
                <a:latin typeface="Times New Roman" panose="02020603050405020304" pitchFamily="18" charset="0"/>
                <a:cs typeface="Times New Roman" panose="02020603050405020304" pitchFamily="18" charset="0"/>
              </a:rPr>
              <a:t>Beni: </a:t>
            </a:r>
            <a:endParaRPr lang="it-IT" sz="3600" b="1" dirty="0">
              <a:latin typeface="Times New Roman" panose="02020603050405020304" pitchFamily="18" charset="0"/>
              <a:cs typeface="Times New Roman" panose="02020603050405020304" pitchFamily="18" charset="0"/>
            </a:endParaRPr>
          </a:p>
          <a:p>
            <a:pPr marL="68580" indent="0" algn="just">
              <a:buNone/>
            </a:pPr>
            <a:r>
              <a:rPr lang="it-IT" sz="2800" dirty="0">
                <a:latin typeface="Times New Roman" panose="02020603050405020304" pitchFamily="18" charset="0"/>
                <a:cs typeface="Times New Roman" panose="02020603050405020304" pitchFamily="18" charset="0"/>
              </a:rPr>
              <a:t>Lo </a:t>
            </a:r>
            <a:r>
              <a:rPr lang="it-IT" sz="2800" dirty="0">
                <a:solidFill>
                  <a:srgbClr val="00B050"/>
                </a:solidFill>
                <a:latin typeface="Times New Roman" panose="02020603050405020304" pitchFamily="18" charset="0"/>
                <a:cs typeface="Times New Roman" panose="02020603050405020304" pitchFamily="18" charset="0"/>
              </a:rPr>
              <a:t>stile</a:t>
            </a:r>
            <a:r>
              <a:rPr lang="it-IT" sz="2800" dirty="0">
                <a:latin typeface="Times New Roman" panose="02020603050405020304" pitchFamily="18" charset="0"/>
                <a:cs typeface="Times New Roman" panose="02020603050405020304" pitchFamily="18" charset="0"/>
              </a:rPr>
              <a:t> </a:t>
            </a:r>
            <a:r>
              <a:rPr lang="it-IT" sz="2800" dirty="0" smtClean="0">
                <a:latin typeface="Times New Roman" panose="02020603050405020304" pitchFamily="18" charset="0"/>
                <a:cs typeface="Times New Roman" panose="02020603050405020304" pitchFamily="18" charset="0"/>
              </a:rPr>
              <a:t> è una modalità caratteristica </a:t>
            </a:r>
            <a:r>
              <a:rPr lang="it-IT" sz="2800" dirty="0">
                <a:latin typeface="Times New Roman" panose="02020603050405020304" pitchFamily="18" charset="0"/>
                <a:cs typeface="Times New Roman" panose="02020603050405020304" pitchFamily="18" charset="0"/>
              </a:rPr>
              <a:t>di </a:t>
            </a:r>
            <a:r>
              <a:rPr lang="it-IT" sz="2800" b="1" dirty="0">
                <a:latin typeface="Times New Roman" panose="02020603050405020304" pitchFamily="18" charset="0"/>
                <a:cs typeface="Times New Roman" panose="02020603050405020304" pitchFamily="18" charset="0"/>
              </a:rPr>
              <a:t>elaborazione </a:t>
            </a:r>
            <a:r>
              <a:rPr lang="it-IT" sz="2800" b="1" dirty="0" smtClean="0">
                <a:latin typeface="Times New Roman" panose="02020603050405020304" pitchFamily="18" charset="0"/>
                <a:cs typeface="Times New Roman" panose="02020603050405020304" pitchFamily="18" charset="0"/>
              </a:rPr>
              <a:t>dell’informazione, </a:t>
            </a:r>
            <a:r>
              <a:rPr lang="it-IT" sz="2800" dirty="0" smtClean="0">
                <a:latin typeface="Times New Roman" panose="02020603050405020304" pitchFamily="18" charset="0"/>
                <a:cs typeface="Times New Roman" panose="02020603050405020304" pitchFamily="18" charset="0"/>
              </a:rPr>
              <a:t>la </a:t>
            </a:r>
            <a:r>
              <a:rPr lang="it-IT" sz="2800" dirty="0">
                <a:latin typeface="Times New Roman" panose="02020603050405020304" pitchFamily="18" charset="0"/>
                <a:cs typeface="Times New Roman" panose="02020603050405020304" pitchFamily="18" charset="0"/>
              </a:rPr>
              <a:t>tendenza costante ad usare una determinata classe di </a:t>
            </a:r>
            <a:r>
              <a:rPr lang="it-IT" sz="2800" b="1" dirty="0">
                <a:latin typeface="Times New Roman" panose="02020603050405020304" pitchFamily="18" charset="0"/>
                <a:cs typeface="Times New Roman" panose="02020603050405020304" pitchFamily="18" charset="0"/>
              </a:rPr>
              <a:t>strategie nell’affrontare un compito</a:t>
            </a:r>
          </a:p>
        </p:txBody>
      </p:sp>
    </p:spTree>
    <p:extLst>
      <p:ext uri="{BB962C8B-B14F-4D97-AF65-F5344CB8AC3E}">
        <p14:creationId xmlns:p14="http://schemas.microsoft.com/office/powerpoint/2010/main" xmlns="" val="1267316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3600400" cy="864096"/>
          </a:xfrm>
        </p:spPr>
        <p:txBody>
          <a:bodyPr>
            <a:normAutofit fontScale="90000"/>
          </a:bodyPr>
          <a:lstStyle/>
          <a:p>
            <a:pPr algn="ctr"/>
            <a:r>
              <a:rPr lang="it-IT" b="1" dirty="0">
                <a:latin typeface="Times New Roman" panose="02020603050405020304" pitchFamily="18" charset="0"/>
                <a:cs typeface="Times New Roman" panose="02020603050405020304" pitchFamily="18" charset="0"/>
              </a:rPr>
              <a:t>STILI COGNITIVI</a:t>
            </a:r>
            <a:endParaRPr lang="it-IT" dirty="0"/>
          </a:p>
        </p:txBody>
      </p:sp>
      <p:pic>
        <p:nvPicPr>
          <p:cNvPr id="1027" name="Picture 3" descr="C:\Users\Fra\Desktop\università\Master\001 - Cop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9756" y="1486455"/>
            <a:ext cx="6912768" cy="4812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5584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320598" cy="1177200"/>
          </a:xfrm>
        </p:spPr>
        <p:txBody>
          <a:bodyPr>
            <a:normAutofit fontScale="90000"/>
          </a:bodyPr>
          <a:lstStyle/>
          <a:p>
            <a:r>
              <a:rPr lang="it-IT" b="1" dirty="0">
                <a:latin typeface="Times New Roman" panose="02020603050405020304" pitchFamily="18" charset="0"/>
                <a:cs typeface="Times New Roman" panose="02020603050405020304" pitchFamily="18" charset="0"/>
              </a:rPr>
              <a:t>STILI COGNITIVI</a:t>
            </a:r>
            <a:endParaRPr lang="it-IT" dirty="0"/>
          </a:p>
        </p:txBody>
      </p:sp>
      <p:pic>
        <p:nvPicPr>
          <p:cNvPr id="2050" name="Picture 2" descr="C:\Users\Fra\Desktop\università\Master\001 - Copia (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00808"/>
            <a:ext cx="6914621"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58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Text Placeholder 2"/>
          <p:cNvSpPr>
            <a:spLocks noGrp="1"/>
          </p:cNvSpPr>
          <p:nvPr>
            <p:ph type="body" idx="1"/>
          </p:nvPr>
        </p:nvSpPr>
        <p:spPr/>
        <p:txBody>
          <a:bodyPr/>
          <a:lstStyle/>
          <a:p>
            <a:endParaRPr lang="it-IT"/>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476672"/>
            <a:ext cx="7416824" cy="6066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9537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b="1" dirty="0" smtClean="0"/>
              <a:t>Stili Cognitivi Tassonomia convenzionale</a:t>
            </a:r>
            <a:endParaRPr lang="it-IT" b="1" dirty="0"/>
          </a:p>
        </p:txBody>
      </p:sp>
      <p:pic>
        <p:nvPicPr>
          <p:cNvPr id="1025" name="Picture 1" descr="http://www.cepu.it/immagini/space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4388" y="2295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cepu.it/immagini/space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4388" y="2295525"/>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http://www.cepu.it/immagini/space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4388" y="2295525"/>
            <a:ext cx="9525" cy="57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cepu.it/immagini/space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4388" y="229552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467544" y="2323652"/>
            <a:ext cx="8208912" cy="4201692"/>
          </a:xfrm>
        </p:spPr>
        <p:txBody>
          <a:bodyPr>
            <a:normAutofit lnSpcReduction="10000"/>
          </a:bodyPr>
          <a:lstStyle/>
          <a:p>
            <a:pPr algn="just"/>
            <a:r>
              <a:rPr lang="it-IT" sz="2800" b="1" dirty="0" smtClean="0">
                <a:latin typeface="Times New Roman" panose="02020603050405020304" pitchFamily="18" charset="0"/>
                <a:cs typeface="Times New Roman" panose="02020603050405020304" pitchFamily="18" charset="0"/>
              </a:rPr>
              <a:t>Analitico</a:t>
            </a:r>
            <a:r>
              <a:rPr lang="it-IT" sz="2800" dirty="0" smtClean="0">
                <a:latin typeface="Times New Roman" panose="02020603050405020304" pitchFamily="18" charset="0"/>
                <a:cs typeface="Times New Roman" panose="02020603050405020304" pitchFamily="18" charset="0"/>
              </a:rPr>
              <a:t>:</a:t>
            </a:r>
            <a:r>
              <a:rPr lang="it-IT" sz="2800" dirty="0">
                <a:latin typeface="Times New Roman" panose="02020603050405020304" pitchFamily="18" charset="0"/>
                <a:cs typeface="Times New Roman" panose="02020603050405020304" pitchFamily="18" charset="0"/>
              </a:rPr>
              <a:t> preferisce partire dai </a:t>
            </a:r>
            <a:r>
              <a:rPr lang="it-IT" sz="2800" u="sng" dirty="0">
                <a:latin typeface="Times New Roman" panose="02020603050405020304" pitchFamily="18" charset="0"/>
                <a:cs typeface="Times New Roman" panose="02020603050405020304" pitchFamily="18" charset="0"/>
              </a:rPr>
              <a:t>dettagli</a:t>
            </a:r>
            <a:r>
              <a:rPr lang="it-IT" sz="2800" dirty="0">
                <a:latin typeface="Times New Roman" panose="02020603050405020304" pitchFamily="18" charset="0"/>
                <a:cs typeface="Times New Roman" panose="02020603050405020304" pitchFamily="18" charset="0"/>
              </a:rPr>
              <a:t> per ricostruire man mano il quadro </a:t>
            </a:r>
            <a:r>
              <a:rPr lang="it-IT" sz="2800" dirty="0" smtClean="0">
                <a:latin typeface="Times New Roman" panose="02020603050405020304" pitchFamily="18" charset="0"/>
                <a:cs typeface="Times New Roman" panose="02020603050405020304" pitchFamily="18" charset="0"/>
              </a:rPr>
              <a:t>generale</a:t>
            </a:r>
            <a:endParaRPr lang="it-IT" sz="2800" dirty="0">
              <a:latin typeface="Times New Roman" panose="02020603050405020304" pitchFamily="18" charset="0"/>
              <a:cs typeface="Times New Roman" panose="02020603050405020304" pitchFamily="18" charset="0"/>
            </a:endParaRPr>
          </a:p>
          <a:p>
            <a:pPr algn="just"/>
            <a:r>
              <a:rPr lang="it-IT" sz="2800" b="1" dirty="0" smtClean="0">
                <a:latin typeface="Times New Roman" panose="02020603050405020304" pitchFamily="18" charset="0"/>
                <a:cs typeface="Times New Roman" panose="02020603050405020304" pitchFamily="18" charset="0"/>
              </a:rPr>
              <a:t>Globale</a:t>
            </a:r>
            <a:r>
              <a:rPr lang="it-IT" sz="2800" dirty="0">
                <a:latin typeface="Times New Roman" panose="02020603050405020304" pitchFamily="18" charset="0"/>
                <a:cs typeface="Times New Roman" panose="02020603050405020304" pitchFamily="18" charset="0"/>
              </a:rPr>
              <a:t>: preferisce avere prima una </a:t>
            </a:r>
            <a:r>
              <a:rPr lang="it-IT" sz="2800" u="sng" dirty="0">
                <a:latin typeface="Times New Roman" panose="02020603050405020304" pitchFamily="18" charset="0"/>
                <a:cs typeface="Times New Roman" panose="02020603050405020304" pitchFamily="18" charset="0"/>
              </a:rPr>
              <a:t>visione di insieme</a:t>
            </a:r>
            <a:r>
              <a:rPr lang="it-IT" sz="2800" dirty="0">
                <a:latin typeface="Times New Roman" panose="02020603050405020304" pitchFamily="18" charset="0"/>
                <a:cs typeface="Times New Roman" panose="02020603050405020304" pitchFamily="18" charset="0"/>
              </a:rPr>
              <a:t> del materiale da imparare per poi muovere verso il </a:t>
            </a:r>
            <a:r>
              <a:rPr lang="it-IT" sz="2800" dirty="0" smtClean="0">
                <a:latin typeface="Times New Roman" panose="02020603050405020304" pitchFamily="18" charset="0"/>
                <a:cs typeface="Times New Roman" panose="02020603050405020304" pitchFamily="18" charset="0"/>
              </a:rPr>
              <a:t>particolare</a:t>
            </a:r>
          </a:p>
          <a:p>
            <a:pPr algn="just"/>
            <a:r>
              <a:rPr lang="it-IT" sz="2800" b="1" dirty="0" smtClean="0">
                <a:latin typeface="Times New Roman" panose="02020603050405020304" pitchFamily="18" charset="0"/>
                <a:cs typeface="Times New Roman" panose="02020603050405020304" pitchFamily="18" charset="0"/>
              </a:rPr>
              <a:t>Indipendente</a:t>
            </a:r>
            <a:r>
              <a:rPr lang="it-IT" sz="2800" dirty="0">
                <a:latin typeface="Times New Roman" panose="02020603050405020304" pitchFamily="18" charset="0"/>
                <a:cs typeface="Times New Roman" panose="02020603050405020304" pitchFamily="18" charset="0"/>
              </a:rPr>
              <a:t>: </a:t>
            </a:r>
            <a:r>
              <a:rPr lang="it-IT" sz="2800" dirty="0" smtClean="0">
                <a:latin typeface="Times New Roman" panose="02020603050405020304" pitchFamily="18" charset="0"/>
                <a:cs typeface="Times New Roman" panose="02020603050405020304" pitchFamily="18" charset="0"/>
              </a:rPr>
              <a:t>tende </a:t>
            </a:r>
            <a:r>
              <a:rPr lang="it-IT" sz="2800" dirty="0">
                <a:latin typeface="Times New Roman" panose="02020603050405020304" pitchFamily="18" charset="0"/>
                <a:cs typeface="Times New Roman" panose="02020603050405020304" pitchFamily="18" charset="0"/>
              </a:rPr>
              <a:t>ad isolare i singoli argomenti dal </a:t>
            </a:r>
            <a:r>
              <a:rPr lang="it-IT" sz="2800" dirty="0" smtClean="0">
                <a:latin typeface="Times New Roman" panose="02020603050405020304" pitchFamily="18" charset="0"/>
                <a:cs typeface="Times New Roman" panose="02020603050405020304" pitchFamily="18" charset="0"/>
              </a:rPr>
              <a:t>resto</a:t>
            </a:r>
          </a:p>
          <a:p>
            <a:pPr algn="just"/>
            <a:r>
              <a:rPr lang="it-IT" sz="2800" b="1" dirty="0">
                <a:latin typeface="Times New Roman" panose="02020603050405020304" pitchFamily="18" charset="0"/>
                <a:cs typeface="Times New Roman" panose="02020603050405020304" pitchFamily="18" charset="0"/>
              </a:rPr>
              <a:t>Dipendente</a:t>
            </a:r>
            <a:r>
              <a:rPr lang="it-IT" sz="2800" dirty="0">
                <a:latin typeface="Times New Roman" panose="02020603050405020304" pitchFamily="18" charset="0"/>
                <a:cs typeface="Times New Roman" panose="02020603050405020304" pitchFamily="18" charset="0"/>
              </a:rPr>
              <a:t>: tende ad esaltare i collegamenti tra il contesto in cui l’argomento è inserito e l’argomento stesso</a:t>
            </a:r>
            <a:endParaRPr lang="it-IT" sz="2800" dirty="0" smtClean="0">
              <a:latin typeface="Times New Roman" panose="02020603050405020304" pitchFamily="18" charset="0"/>
              <a:cs typeface="Times New Roman" panose="02020603050405020304" pitchFamily="18" charset="0"/>
            </a:endParaRPr>
          </a:p>
          <a:p>
            <a:endParaRPr lang="it-IT" dirty="0"/>
          </a:p>
        </p:txBody>
      </p:sp>
      <p:pic>
        <p:nvPicPr>
          <p:cNvPr id="1029" name="Picture 5" descr="http://www.cepu.it/immagini/spacer.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9963" y="3392488"/>
            <a:ext cx="9525" cy="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005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pPr algn="ctr"/>
            <a:r>
              <a:rPr lang="it-IT" b="1" dirty="0"/>
              <a:t>Stili Cognitivi Tassonomia convenzionale</a:t>
            </a:r>
            <a:endParaRPr lang="it-IT" dirty="0"/>
          </a:p>
        </p:txBody>
      </p:sp>
      <p:sp>
        <p:nvSpPr>
          <p:cNvPr id="3" name="Content Placeholder 2"/>
          <p:cNvSpPr>
            <a:spLocks noGrp="1"/>
          </p:cNvSpPr>
          <p:nvPr>
            <p:ph idx="1"/>
          </p:nvPr>
        </p:nvSpPr>
        <p:spPr>
          <a:xfrm>
            <a:off x="251520" y="1916832"/>
            <a:ext cx="8208912" cy="4201692"/>
          </a:xfrm>
        </p:spPr>
        <p:txBody>
          <a:bodyPr>
            <a:noAutofit/>
          </a:bodyPr>
          <a:lstStyle/>
          <a:p>
            <a:pPr algn="just"/>
            <a:r>
              <a:rPr lang="it-IT" sz="2800" b="1" dirty="0">
                <a:latin typeface="Times New Roman" panose="02020603050405020304" pitchFamily="18" charset="0"/>
                <a:cs typeface="Times New Roman" panose="02020603050405020304" pitchFamily="18" charset="0"/>
              </a:rPr>
              <a:t>Visuale</a:t>
            </a:r>
            <a:r>
              <a:rPr lang="it-IT" sz="2800" dirty="0">
                <a:latin typeface="Times New Roman" panose="02020603050405020304" pitchFamily="18" charset="0"/>
                <a:cs typeface="Times New Roman" panose="02020603050405020304" pitchFamily="18" charset="0"/>
              </a:rPr>
              <a:t>: predilige l’uso di immagini, schemi riassuntivi, diagrammi, </a:t>
            </a:r>
            <a:r>
              <a:rPr lang="it-IT" sz="2800" dirty="0" smtClean="0">
                <a:latin typeface="Times New Roman" panose="02020603050405020304" pitchFamily="18" charset="0"/>
                <a:cs typeface="Times New Roman" panose="02020603050405020304" pitchFamily="18" charset="0"/>
              </a:rPr>
              <a:t>tabelle</a:t>
            </a:r>
          </a:p>
          <a:p>
            <a:pPr algn="just"/>
            <a:r>
              <a:rPr lang="it-IT" sz="2800" b="1" dirty="0">
                <a:latin typeface="Times New Roman" panose="02020603050405020304" pitchFamily="18" charset="0"/>
                <a:cs typeface="Times New Roman" panose="02020603050405020304" pitchFamily="18" charset="0"/>
              </a:rPr>
              <a:t>Verbale</a:t>
            </a:r>
            <a:r>
              <a:rPr lang="it-IT" sz="2800" dirty="0">
                <a:latin typeface="Times New Roman" panose="02020603050405020304" pitchFamily="18" charset="0"/>
                <a:cs typeface="Times New Roman" panose="02020603050405020304" pitchFamily="18" charset="0"/>
              </a:rPr>
              <a:t>: predilige l’uso del codice linguistico, ossia testi, registrazioni sonore ed impara per lettura e </a:t>
            </a:r>
            <a:r>
              <a:rPr lang="it-IT" sz="2800" dirty="0" smtClean="0">
                <a:latin typeface="Times New Roman" panose="02020603050405020304" pitchFamily="18" charset="0"/>
                <a:cs typeface="Times New Roman" panose="02020603050405020304" pitchFamily="18" charset="0"/>
              </a:rPr>
              <a:t>ripetizione</a:t>
            </a:r>
          </a:p>
          <a:p>
            <a:pPr algn="just"/>
            <a:r>
              <a:rPr lang="it-IT" sz="2800" b="1" dirty="0" smtClean="0">
                <a:latin typeface="Times New Roman" panose="02020603050405020304" pitchFamily="18" charset="0"/>
                <a:cs typeface="Times New Roman" panose="02020603050405020304" pitchFamily="18" charset="0"/>
              </a:rPr>
              <a:t>Convergente</a:t>
            </a:r>
            <a:r>
              <a:rPr lang="it-IT" sz="2800" dirty="0">
                <a:latin typeface="Times New Roman" panose="02020603050405020304" pitchFamily="18" charset="0"/>
                <a:cs typeface="Times New Roman" panose="02020603050405020304" pitchFamily="18" charset="0"/>
              </a:rPr>
              <a:t>: parte dalle informazioni disponibili per convergere verso una soluzione unica al </a:t>
            </a:r>
            <a:r>
              <a:rPr lang="it-IT" sz="2800" dirty="0" smtClean="0">
                <a:latin typeface="Times New Roman" panose="02020603050405020304" pitchFamily="18" charset="0"/>
                <a:cs typeface="Times New Roman" panose="02020603050405020304" pitchFamily="18" charset="0"/>
              </a:rPr>
              <a:t>problema</a:t>
            </a:r>
          </a:p>
          <a:p>
            <a:pPr algn="just"/>
            <a:r>
              <a:rPr lang="it-IT" sz="2800" b="1" dirty="0" smtClean="0">
                <a:latin typeface="Times New Roman" panose="02020603050405020304" pitchFamily="18" charset="0"/>
                <a:cs typeface="Times New Roman" panose="02020603050405020304" pitchFamily="18" charset="0"/>
              </a:rPr>
              <a:t>Divergente</a:t>
            </a:r>
            <a:r>
              <a:rPr lang="it-IT" sz="2800" dirty="0">
                <a:latin typeface="Times New Roman" panose="02020603050405020304" pitchFamily="18" charset="0"/>
                <a:cs typeface="Times New Roman" panose="02020603050405020304" pitchFamily="18" charset="0"/>
              </a:rPr>
              <a:t>: parte dall’informazione a disposizione per procedere in modo creativo generando una varietà di risposte o soluzioni originali e flessibili</a:t>
            </a:r>
          </a:p>
        </p:txBody>
      </p:sp>
    </p:spTree>
    <p:extLst>
      <p:ext uri="{BB962C8B-B14F-4D97-AF65-F5344CB8AC3E}">
        <p14:creationId xmlns:p14="http://schemas.microsoft.com/office/powerpoint/2010/main" xmlns="" val="1217751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normAutofit fontScale="90000"/>
          </a:bodyPr>
          <a:lstStyle/>
          <a:p>
            <a:pPr algn="ctr"/>
            <a:r>
              <a:rPr lang="it-IT" b="1" dirty="0"/>
              <a:t>Stili Cognitivi Tassonomia convenzionale</a:t>
            </a:r>
            <a:endParaRPr lang="it-IT" dirty="0"/>
          </a:p>
        </p:txBody>
      </p:sp>
      <p:sp>
        <p:nvSpPr>
          <p:cNvPr id="3" name="Content Placeholder 2"/>
          <p:cNvSpPr>
            <a:spLocks noGrp="1"/>
          </p:cNvSpPr>
          <p:nvPr>
            <p:ph idx="1"/>
          </p:nvPr>
        </p:nvSpPr>
        <p:spPr>
          <a:xfrm>
            <a:off x="467544" y="1916832"/>
            <a:ext cx="8208912" cy="4248472"/>
          </a:xfrm>
        </p:spPr>
        <p:txBody>
          <a:bodyPr>
            <a:noAutofit/>
          </a:bodyPr>
          <a:lstStyle/>
          <a:p>
            <a:r>
              <a:rPr lang="it-IT" sz="2800" b="1" dirty="0">
                <a:latin typeface="Times New Roman" panose="02020603050405020304" pitchFamily="18" charset="0"/>
                <a:cs typeface="Times New Roman" panose="02020603050405020304" pitchFamily="18" charset="0"/>
              </a:rPr>
              <a:t>Intuitivo</a:t>
            </a:r>
            <a:r>
              <a:rPr lang="it-IT" sz="2800" dirty="0">
                <a:latin typeface="Times New Roman" panose="02020603050405020304" pitchFamily="18" charset="0"/>
                <a:cs typeface="Times New Roman" panose="02020603050405020304" pitchFamily="18" charset="0"/>
              </a:rPr>
              <a:t>: procede per singole ipotesi che </a:t>
            </a:r>
            <a:r>
              <a:rPr lang="it-IT" sz="2800" dirty="0" smtClean="0">
                <a:latin typeface="Times New Roman" panose="02020603050405020304" pitchFamily="18" charset="0"/>
                <a:cs typeface="Times New Roman" panose="02020603050405020304" pitchFamily="18" charset="0"/>
              </a:rPr>
              <a:t>cerca </a:t>
            </a:r>
            <a:r>
              <a:rPr lang="it-IT" sz="2800" dirty="0">
                <a:latin typeface="Times New Roman" panose="02020603050405020304" pitchFamily="18" charset="0"/>
                <a:cs typeface="Times New Roman" panose="02020603050405020304" pitchFamily="18" charset="0"/>
              </a:rPr>
              <a:t>di confermare o </a:t>
            </a:r>
            <a:r>
              <a:rPr lang="it-IT" sz="2800" dirty="0" smtClean="0">
                <a:latin typeface="Times New Roman" panose="02020603050405020304" pitchFamily="18" charset="0"/>
                <a:cs typeface="Times New Roman" panose="02020603050405020304" pitchFamily="18" charset="0"/>
              </a:rPr>
              <a:t>confutare</a:t>
            </a:r>
          </a:p>
          <a:p>
            <a:r>
              <a:rPr lang="it-IT" sz="2800" b="1" dirty="0">
                <a:latin typeface="Times New Roman" panose="02020603050405020304" pitchFamily="18" charset="0"/>
                <a:cs typeface="Times New Roman" panose="02020603050405020304" pitchFamily="18" charset="0"/>
              </a:rPr>
              <a:t>Sistematico</a:t>
            </a:r>
            <a:r>
              <a:rPr lang="it-IT" sz="2800" dirty="0">
                <a:latin typeface="Times New Roman" panose="02020603050405020304" pitchFamily="18" charset="0"/>
                <a:cs typeface="Times New Roman" panose="02020603050405020304" pitchFamily="18" charset="0"/>
              </a:rPr>
              <a:t>: cerca soluzioni prendendo in considerazione una variabile per volta e cercandone tutte le possibili connessioni col sistema di </a:t>
            </a:r>
            <a:r>
              <a:rPr lang="it-IT" sz="2800" dirty="0" smtClean="0">
                <a:latin typeface="Times New Roman" panose="02020603050405020304" pitchFamily="18" charset="0"/>
                <a:cs typeface="Times New Roman" panose="02020603050405020304" pitchFamily="18" charset="0"/>
              </a:rPr>
              <a:t>conoscenze</a:t>
            </a:r>
          </a:p>
          <a:p>
            <a:r>
              <a:rPr lang="it-IT" sz="2800" b="1" dirty="0" smtClean="0">
                <a:latin typeface="Times New Roman" panose="02020603050405020304" pitchFamily="18" charset="0"/>
                <a:cs typeface="Times New Roman" panose="02020603050405020304" pitchFamily="18" charset="0"/>
              </a:rPr>
              <a:t>Riflessivo</a:t>
            </a:r>
            <a:r>
              <a:rPr lang="it-IT" sz="2800" dirty="0">
                <a:latin typeface="Times New Roman" panose="02020603050405020304" pitchFamily="18" charset="0"/>
                <a:cs typeface="Times New Roman" panose="02020603050405020304" pitchFamily="18" charset="0"/>
              </a:rPr>
              <a:t>: risponde in modo più lento e </a:t>
            </a:r>
            <a:r>
              <a:rPr lang="it-IT" sz="2800" dirty="0" smtClean="0">
                <a:latin typeface="Times New Roman" panose="02020603050405020304" pitchFamily="18" charset="0"/>
                <a:cs typeface="Times New Roman" panose="02020603050405020304" pitchFamily="18" charset="0"/>
              </a:rPr>
              <a:t>accurato</a:t>
            </a:r>
          </a:p>
          <a:p>
            <a:r>
              <a:rPr lang="it-IT" sz="2800" b="1" dirty="0">
                <a:latin typeface="Times New Roman" panose="02020603050405020304" pitchFamily="18" charset="0"/>
                <a:cs typeface="Times New Roman" panose="02020603050405020304" pitchFamily="18" charset="0"/>
              </a:rPr>
              <a:t>Impulsivo</a:t>
            </a:r>
            <a:r>
              <a:rPr lang="it-IT" sz="2800" dirty="0">
                <a:latin typeface="Times New Roman" panose="02020603050405020304" pitchFamily="18" charset="0"/>
                <a:cs typeface="Times New Roman" panose="02020603050405020304" pitchFamily="18" charset="0"/>
              </a:rPr>
              <a:t>: ha bassi tempi decisionali e generalmente maggiore tendenza a soluzioni precipitose e non ottimali</a:t>
            </a:r>
          </a:p>
        </p:txBody>
      </p:sp>
    </p:spTree>
    <p:extLst>
      <p:ext uri="{BB962C8B-B14F-4D97-AF65-F5344CB8AC3E}">
        <p14:creationId xmlns:p14="http://schemas.microsoft.com/office/powerpoint/2010/main" xmlns="" val="2059200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620688"/>
            <a:ext cx="7488832" cy="2088232"/>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it-IT" sz="2000" b="1" dirty="0">
                <a:effectLst/>
                <a:latin typeface="Times New Roman" panose="02020603050405020304" pitchFamily="18" charset="0"/>
                <a:ea typeface="Calibri"/>
                <a:cs typeface="Times New Roman" panose="02020603050405020304" pitchFamily="18" charset="0"/>
              </a:rPr>
              <a:t>PIANO EDUCATIVO INDIVIDUALIZZATO</a:t>
            </a:r>
            <a:endParaRPr lang="it-IT" sz="2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it-IT" dirty="0">
                <a:effectLst/>
                <a:latin typeface="Times New Roman" panose="02020603050405020304" pitchFamily="18" charset="0"/>
                <a:ea typeface="Calibri"/>
                <a:cs typeface="Times New Roman" panose="02020603050405020304" pitchFamily="18" charset="0"/>
              </a:rPr>
              <a:t>piano di lavoro da adottare con gli </a:t>
            </a:r>
            <a:r>
              <a:rPr lang="it-IT" dirty="0" smtClean="0">
                <a:effectLst/>
                <a:latin typeface="Times New Roman" panose="02020603050405020304" pitchFamily="18" charset="0"/>
                <a:ea typeface="Calibri"/>
                <a:cs typeface="Times New Roman" panose="02020603050405020304" pitchFamily="18" charset="0"/>
              </a:rPr>
              <a:t>studenti disabili </a:t>
            </a:r>
            <a:r>
              <a:rPr lang="it-IT" dirty="0">
                <a:effectLst/>
                <a:latin typeface="Times New Roman" panose="02020603050405020304" pitchFamily="18" charset="0"/>
                <a:ea typeface="Calibri"/>
                <a:cs typeface="Times New Roman" panose="02020603050405020304" pitchFamily="18" charset="0"/>
              </a:rPr>
              <a:t>sancito </a:t>
            </a:r>
            <a:r>
              <a:rPr lang="it-IT" dirty="0" smtClean="0">
                <a:effectLst/>
                <a:latin typeface="Times New Roman" panose="02020603050405020304" pitchFamily="18" charset="0"/>
                <a:ea typeface="Calibri"/>
                <a:cs typeface="Times New Roman" panose="02020603050405020304" pitchFamily="18" charset="0"/>
              </a:rPr>
              <a:t>dalla</a:t>
            </a:r>
            <a:r>
              <a:rPr lang="it-IT" sz="2400" dirty="0">
                <a:latin typeface="Times New Roman" panose="02020603050405020304" pitchFamily="18" charset="0"/>
                <a:ea typeface="Calibri"/>
                <a:cs typeface="Times New Roman" panose="02020603050405020304" pitchFamily="18" charset="0"/>
              </a:rPr>
              <a:t> </a:t>
            </a:r>
            <a:r>
              <a:rPr lang="it-IT" b="1" dirty="0" smtClean="0">
                <a:effectLst/>
                <a:latin typeface="Times New Roman" panose="02020603050405020304" pitchFamily="18" charset="0"/>
                <a:ea typeface="Calibri"/>
                <a:cs typeface="Times New Roman" panose="02020603050405020304" pitchFamily="18" charset="0"/>
              </a:rPr>
              <a:t>Legge </a:t>
            </a:r>
            <a:r>
              <a:rPr lang="it-IT" b="1" dirty="0">
                <a:effectLst/>
                <a:latin typeface="Times New Roman" panose="02020603050405020304" pitchFamily="18" charset="0"/>
                <a:ea typeface="Calibri"/>
                <a:cs typeface="Times New Roman" panose="02020603050405020304" pitchFamily="18" charset="0"/>
              </a:rPr>
              <a:t>104/1992</a:t>
            </a:r>
            <a:r>
              <a:rPr lang="it-IT" dirty="0">
                <a:effectLst/>
                <a:latin typeface="Times New Roman" panose="02020603050405020304" pitchFamily="18" charset="0"/>
                <a:ea typeface="Calibri"/>
                <a:cs typeface="Times New Roman" panose="02020603050405020304" pitchFamily="18" charset="0"/>
              </a:rPr>
              <a:t> Legge quadro </a:t>
            </a:r>
            <a:r>
              <a:rPr lang="it-IT" dirty="0" smtClean="0">
                <a:effectLst/>
                <a:latin typeface="Times New Roman" panose="02020603050405020304" pitchFamily="18" charset="0"/>
                <a:ea typeface="Calibri"/>
                <a:cs typeface="Times New Roman" panose="02020603050405020304" pitchFamily="18" charset="0"/>
              </a:rPr>
              <a:t>sull’assistenza, </a:t>
            </a:r>
            <a:r>
              <a:rPr lang="it-IT" dirty="0">
                <a:latin typeface="Times New Roman" panose="02020603050405020304" pitchFamily="18" charset="0"/>
                <a:ea typeface="Calibri"/>
                <a:cs typeface="Times New Roman" panose="02020603050405020304" pitchFamily="18" charset="0"/>
              </a:rPr>
              <a:t>i</a:t>
            </a:r>
            <a:r>
              <a:rPr lang="it-IT" dirty="0" smtClean="0">
                <a:effectLst/>
                <a:latin typeface="Times New Roman" panose="02020603050405020304" pitchFamily="18" charset="0"/>
                <a:ea typeface="Calibri"/>
                <a:cs typeface="Times New Roman" panose="02020603050405020304" pitchFamily="18" charset="0"/>
              </a:rPr>
              <a:t>ntegrazione </a:t>
            </a:r>
            <a:r>
              <a:rPr lang="it-IT" dirty="0">
                <a:effectLst/>
                <a:latin typeface="Times New Roman" panose="02020603050405020304" pitchFamily="18" charset="0"/>
                <a:ea typeface="Calibri"/>
                <a:cs typeface="Times New Roman" panose="02020603050405020304" pitchFamily="18" charset="0"/>
              </a:rPr>
              <a:t>sociale e diritti delle persone «disabili» </a:t>
            </a:r>
            <a:endParaRPr lang="it-IT" sz="24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it-IT" dirty="0">
                <a:effectLst/>
                <a:latin typeface="Times New Roman" panose="02020603050405020304" pitchFamily="18" charset="0"/>
                <a:ea typeface="Calibri"/>
                <a:cs typeface="Times New Roman" panose="02020603050405020304" pitchFamily="18" charset="0"/>
              </a:rPr>
              <a:t>La scuola deve favorire:</a:t>
            </a:r>
            <a:endParaRPr lang="it-IT" sz="2400" dirty="0">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it-IT" dirty="0">
                <a:effectLst/>
                <a:latin typeface="Times New Roman" panose="02020603050405020304" pitchFamily="18" charset="0"/>
                <a:ea typeface="Calibri"/>
                <a:cs typeface="Times New Roman" panose="02020603050405020304" pitchFamily="18" charset="0"/>
              </a:rPr>
              <a:t> - </a:t>
            </a:r>
            <a:r>
              <a:rPr lang="it-IT" sz="2000" b="1" u="sng" dirty="0">
                <a:effectLst/>
                <a:latin typeface="Times New Roman" panose="02020603050405020304" pitchFamily="18" charset="0"/>
                <a:ea typeface="Calibri"/>
                <a:cs typeface="Times New Roman" panose="02020603050405020304" pitchFamily="18" charset="0"/>
              </a:rPr>
              <a:t>Apprendimento- </a:t>
            </a:r>
            <a:r>
              <a:rPr lang="it-IT" sz="2000" b="1" u="sng" dirty="0" smtClean="0">
                <a:effectLst/>
                <a:latin typeface="Times New Roman" panose="02020603050405020304" pitchFamily="18" charset="0"/>
                <a:ea typeface="Calibri"/>
                <a:cs typeface="Times New Roman" panose="02020603050405020304" pitchFamily="18" charset="0"/>
              </a:rPr>
              <a:t>Relazione </a:t>
            </a:r>
            <a:r>
              <a:rPr lang="it-IT" sz="2000" b="1" u="sng" dirty="0">
                <a:effectLst/>
                <a:latin typeface="Times New Roman" panose="02020603050405020304" pitchFamily="18" charset="0"/>
                <a:ea typeface="Calibri"/>
                <a:cs typeface="Times New Roman" panose="02020603050405020304" pitchFamily="18" charset="0"/>
              </a:rPr>
              <a:t>- </a:t>
            </a:r>
            <a:r>
              <a:rPr lang="it-IT" sz="2000" b="1" u="sng" dirty="0" smtClean="0">
                <a:effectLst/>
                <a:latin typeface="Times New Roman" panose="02020603050405020304" pitchFamily="18" charset="0"/>
                <a:ea typeface="Calibri"/>
                <a:cs typeface="Times New Roman" panose="02020603050405020304" pitchFamily="18" charset="0"/>
              </a:rPr>
              <a:t>Comunicazione-Autonomia</a:t>
            </a:r>
            <a:r>
              <a:rPr lang="it-IT" dirty="0" smtClean="0">
                <a:effectLst/>
                <a:latin typeface="Times New Roman" panose="02020603050405020304" pitchFamily="18" charset="0"/>
                <a:ea typeface="Calibri"/>
                <a:cs typeface="Times New Roman" panose="02020603050405020304" pitchFamily="18" charset="0"/>
              </a:rPr>
              <a:t>.</a:t>
            </a:r>
            <a:r>
              <a:rPr lang="it-IT" sz="1100" dirty="0">
                <a:effectLst/>
                <a:ea typeface="Calibri"/>
                <a:cs typeface="Times New Roman"/>
              </a:rPr>
              <a:t> </a:t>
            </a:r>
          </a:p>
        </p:txBody>
      </p:sp>
      <p:sp>
        <p:nvSpPr>
          <p:cNvPr id="5" name="Rectangle 4"/>
          <p:cNvSpPr/>
          <p:nvPr/>
        </p:nvSpPr>
        <p:spPr>
          <a:xfrm>
            <a:off x="928192" y="2852936"/>
            <a:ext cx="7488832" cy="180020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it-IT" sz="2000" b="1" dirty="0">
                <a:effectLst/>
                <a:latin typeface="Times New Roman" panose="02020603050405020304" pitchFamily="18" charset="0"/>
                <a:ea typeface="Calibri"/>
                <a:cs typeface="Times New Roman" panose="02020603050405020304" pitchFamily="18" charset="0"/>
              </a:rPr>
              <a:t>PIANO DIDATTICO PERSONALIZZATO</a:t>
            </a:r>
            <a:endParaRPr lang="it-IT" sz="2000" dirty="0">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it-IT" sz="2000" dirty="0">
                <a:effectLst/>
                <a:latin typeface="Times New Roman" panose="02020603050405020304" pitchFamily="18" charset="0"/>
                <a:ea typeface="Calibri"/>
                <a:cs typeface="Times New Roman" panose="02020603050405020304" pitchFamily="18" charset="0"/>
              </a:rPr>
              <a:t>piano di lavoro da adottare con gli studenti BES sancito </a:t>
            </a:r>
            <a:r>
              <a:rPr lang="it-IT" sz="2000" dirty="0" smtClean="0">
                <a:effectLst/>
                <a:latin typeface="Times New Roman" panose="02020603050405020304" pitchFamily="18" charset="0"/>
                <a:ea typeface="Calibri"/>
                <a:cs typeface="Times New Roman" panose="02020603050405020304" pitchFamily="18" charset="0"/>
              </a:rPr>
              <a:t>dal</a:t>
            </a:r>
            <a:r>
              <a:rPr lang="it-IT" sz="2000" dirty="0">
                <a:latin typeface="Times New Roman" panose="02020603050405020304" pitchFamily="18" charset="0"/>
                <a:ea typeface="Calibri"/>
                <a:cs typeface="Times New Roman" panose="02020603050405020304" pitchFamily="18" charset="0"/>
              </a:rPr>
              <a:t> </a:t>
            </a:r>
            <a:r>
              <a:rPr lang="it-IT" sz="2000" b="1" dirty="0" smtClean="0">
                <a:effectLst/>
                <a:latin typeface="Times New Roman" panose="02020603050405020304" pitchFamily="18" charset="0"/>
                <a:ea typeface="Calibri"/>
                <a:cs typeface="Times New Roman" panose="02020603050405020304" pitchFamily="18" charset="0"/>
              </a:rPr>
              <a:t>DM </a:t>
            </a:r>
            <a:r>
              <a:rPr lang="it-IT" sz="2000" b="1" dirty="0">
                <a:effectLst/>
                <a:latin typeface="Times New Roman" panose="02020603050405020304" pitchFamily="18" charset="0"/>
                <a:ea typeface="Calibri"/>
                <a:cs typeface="Times New Roman" panose="02020603050405020304" pitchFamily="18" charset="0"/>
              </a:rPr>
              <a:t>27/12/2012 et al.</a:t>
            </a:r>
            <a:r>
              <a:rPr lang="it-IT" sz="2000" dirty="0">
                <a:effectLst/>
                <a:latin typeface="Times New Roman" panose="02020603050405020304" pitchFamily="18" charset="0"/>
                <a:ea typeface="Calibri"/>
                <a:cs typeface="Times New Roman" panose="02020603050405020304" pitchFamily="18" charset="0"/>
              </a:rPr>
              <a:t>  Personalizzazione degli interventi didattici nella realizzazione delle progettazioni didattiche.</a:t>
            </a:r>
          </a:p>
          <a:p>
            <a:pPr algn="just">
              <a:lnSpc>
                <a:spcPct val="115000"/>
              </a:lnSpc>
              <a:spcAft>
                <a:spcPts val="1000"/>
              </a:spcAft>
            </a:pPr>
            <a:r>
              <a:rPr lang="it-IT" sz="2000" dirty="0">
                <a:effectLst/>
                <a:latin typeface="Times New Roman" panose="02020603050405020304" pitchFamily="18" charset="0"/>
                <a:ea typeface="Calibri"/>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xmlns="" val="3743347455"/>
              </p:ext>
            </p:extLst>
          </p:nvPr>
        </p:nvGraphicFramePr>
        <p:xfrm>
          <a:off x="1043608" y="5013176"/>
          <a:ext cx="7344816" cy="1402080"/>
        </p:xfrm>
        <a:graphic>
          <a:graphicData uri="http://schemas.openxmlformats.org/drawingml/2006/table">
            <a:tbl>
              <a:tblPr firstRow="1" firstCol="1" bandRow="1">
                <a:tableStyleId>{69CF1AB2-1976-4502-BF36-3FF5EA218861}</a:tableStyleId>
              </a:tblPr>
              <a:tblGrid>
                <a:gridCol w="3672408"/>
                <a:gridCol w="3672408"/>
              </a:tblGrid>
              <a:tr h="1296144">
                <a:tc>
                  <a:txBody>
                    <a:bodyPr/>
                    <a:lstStyle/>
                    <a:p>
                      <a:pPr algn="just">
                        <a:lnSpc>
                          <a:spcPct val="115000"/>
                        </a:lnSpc>
                        <a:spcAft>
                          <a:spcPts val="0"/>
                        </a:spcAft>
                      </a:pPr>
                      <a:r>
                        <a:rPr lang="it-IT" sz="1600" dirty="0">
                          <a:effectLst/>
                          <a:latin typeface="Times New Roman" panose="02020603050405020304" pitchFamily="18" charset="0"/>
                          <a:cs typeface="Times New Roman" panose="02020603050405020304" pitchFamily="18" charset="0"/>
                        </a:rPr>
                        <a:t>INDIVIDUALIZZAZIONE</a:t>
                      </a:r>
                    </a:p>
                    <a:p>
                      <a:pPr algn="just">
                        <a:lnSpc>
                          <a:spcPct val="115000"/>
                        </a:lnSpc>
                        <a:spcAft>
                          <a:spcPts val="0"/>
                        </a:spcAft>
                      </a:pPr>
                      <a:r>
                        <a:rPr lang="it-IT" sz="1600" dirty="0">
                          <a:effectLst/>
                          <a:latin typeface="Times New Roman" panose="02020603050405020304" pitchFamily="18" charset="0"/>
                          <a:cs typeface="Times New Roman" panose="02020603050405020304" pitchFamily="18" charset="0"/>
                        </a:rPr>
                        <a:t>Attenzione al soggetto, che deve raggiungere gli STESSI OBIETTIVI d’apprendimento condivisi col gruppo classe.</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it-IT" sz="1600" dirty="0">
                          <a:effectLst/>
                          <a:latin typeface="Times New Roman" panose="02020603050405020304" pitchFamily="18" charset="0"/>
                          <a:cs typeface="Times New Roman" panose="02020603050405020304" pitchFamily="18" charset="0"/>
                        </a:rPr>
                        <a:t>PERSONALIZZAZIONE</a:t>
                      </a:r>
                    </a:p>
                    <a:p>
                      <a:pPr algn="just">
                        <a:lnSpc>
                          <a:spcPct val="115000"/>
                        </a:lnSpc>
                        <a:spcAft>
                          <a:spcPts val="0"/>
                        </a:spcAft>
                      </a:pPr>
                      <a:r>
                        <a:rPr lang="it-IT" sz="1600" dirty="0">
                          <a:effectLst/>
                          <a:latin typeface="Times New Roman" panose="02020603050405020304" pitchFamily="18" charset="0"/>
                          <a:cs typeface="Times New Roman" panose="02020603050405020304" pitchFamily="18" charset="0"/>
                        </a:rPr>
                        <a:t>Attenzione alle singole Potenzialità e successo formativo di tutti, OBIETTIVI d’apprendimento DIVERSI</a:t>
                      </a:r>
                      <a:endParaRPr lang="it-IT" sz="16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658665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0808"/>
            <a:ext cx="7992888" cy="2232248"/>
          </a:xfrm>
        </p:spPr>
        <p:txBody>
          <a:bodyPr>
            <a:normAutofit/>
          </a:bodyPr>
          <a:lstStyle/>
          <a:p>
            <a:r>
              <a:rPr lang="it-IT" b="1" dirty="0" smtClean="0">
                <a:latin typeface="Times New Roman" panose="02020603050405020304" pitchFamily="18" charset="0"/>
                <a:cs typeface="Times New Roman" panose="02020603050405020304" pitchFamily="18" charset="0"/>
              </a:rPr>
              <a:t>Approccio Induttivo</a:t>
            </a:r>
            <a:br>
              <a:rPr lang="it-IT" b="1" dirty="0" smtClean="0">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Partire dall’esperienza (materiale pratico e manipolabile) per giungere dopo a concettualizzare.</a:t>
            </a:r>
            <a:r>
              <a:rPr lang="it-IT" sz="2000" dirty="0">
                <a:solidFill>
                  <a:schemeClr val="tx1"/>
                </a:solidFill>
                <a:latin typeface="Times New Roman" panose="02020603050405020304" pitchFamily="18" charset="0"/>
                <a:cs typeface="Times New Roman" panose="02020603050405020304" pitchFamily="18" charset="0"/>
              </a:rPr>
              <a:t/>
            </a:r>
            <a:br>
              <a:rPr lang="it-IT" sz="2000" dirty="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1. Esplorare la realtà</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2. Esaminare i dati e comporli (formulare ipotesi sulla spiegazione dei fatti)</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3. Verificare le varie ipotesi</a:t>
            </a:r>
            <a:endParaRPr lang="it-IT" b="1" dirty="0">
              <a:latin typeface="Times New Roman" panose="02020603050405020304" pitchFamily="18" charset="0"/>
              <a:cs typeface="Times New Roman" panose="02020603050405020304" pitchFamily="18" charset="0"/>
            </a:endParaRPr>
          </a:p>
        </p:txBody>
      </p:sp>
      <p:sp>
        <p:nvSpPr>
          <p:cNvPr id="3" name="Figura a mano libera: forma 18">
            <a:extLst>
              <a:ext uri="{FF2B5EF4-FFF2-40B4-BE49-F238E27FC236}">
                <a16:creationId xmlns:a16="http://schemas.microsoft.com/office/drawing/2014/main" xmlns="" id="{8473F38C-D02E-4378-8F16-DC22808547CB}"/>
              </a:ext>
            </a:extLst>
          </p:cNvPr>
          <p:cNvSpPr/>
          <p:nvPr/>
        </p:nvSpPr>
        <p:spPr>
          <a:xfrm>
            <a:off x="971600" y="692696"/>
            <a:ext cx="2087426" cy="862973"/>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4157948"/>
              <a:satOff val="29661"/>
              <a:lumOff val="-509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just"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Metodologie</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39552" y="4077072"/>
            <a:ext cx="7992888" cy="2376264"/>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latin typeface="Times New Roman" panose="02020603050405020304" pitchFamily="18" charset="0"/>
                <a:cs typeface="Times New Roman" panose="02020603050405020304" pitchFamily="18" charset="0"/>
              </a:rPr>
              <a:t>Ricercazione </a:t>
            </a:r>
            <a:r>
              <a:rPr lang="it-IT" sz="2400" dirty="0" smtClean="0">
                <a:latin typeface="Times New Roman" panose="02020603050405020304" pitchFamily="18" charset="0"/>
                <a:cs typeface="Times New Roman" panose="02020603050405020304" pitchFamily="18" charset="0"/>
              </a:rPr>
              <a:t>(Lewin)</a:t>
            </a:r>
            <a:r>
              <a:rPr lang="it-IT" b="1" dirty="0" smtClean="0">
                <a:latin typeface="Times New Roman" panose="02020603050405020304" pitchFamily="18" charset="0"/>
                <a:cs typeface="Times New Roman" panose="02020603050405020304" pitchFamily="18" charset="0"/>
              </a:rPr>
              <a:t/>
            </a:r>
            <a:br>
              <a:rPr lang="it-IT" b="1" dirty="0" smtClean="0">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Prevede continue ridefinizioni del problema esaminato.</a:t>
            </a:r>
          </a:p>
          <a:p>
            <a:r>
              <a:rPr lang="it-IT" sz="2000" dirty="0" smtClean="0">
                <a:solidFill>
                  <a:schemeClr val="tx1"/>
                </a:solidFill>
                <a:latin typeface="Times New Roman" panose="02020603050405020304" pitchFamily="18" charset="0"/>
                <a:cs typeface="Times New Roman" panose="02020603050405020304" pitchFamily="18" charset="0"/>
              </a:rPr>
              <a:t>1. Identificare il problema</a:t>
            </a:r>
          </a:p>
          <a:p>
            <a:r>
              <a:rPr lang="it-IT" sz="2000" dirty="0" smtClean="0">
                <a:solidFill>
                  <a:schemeClr val="tx1"/>
                </a:solidFill>
                <a:latin typeface="Times New Roman" panose="02020603050405020304" pitchFamily="18" charset="0"/>
                <a:cs typeface="Times New Roman" panose="02020603050405020304" pitchFamily="18" charset="0"/>
              </a:rPr>
              <a:t>2. Raccogliere i dati (audio, foto, interviste)</a:t>
            </a:r>
          </a:p>
          <a:p>
            <a:r>
              <a:rPr lang="it-IT" sz="2000" dirty="0" smtClean="0">
                <a:solidFill>
                  <a:schemeClr val="tx1"/>
                </a:solidFill>
                <a:latin typeface="Times New Roman" panose="02020603050405020304" pitchFamily="18" charset="0"/>
                <a:cs typeface="Times New Roman" panose="02020603050405020304" pitchFamily="18" charset="0"/>
              </a:rPr>
              <a:t>3. Interpretare i dati ed ipotizzare l’intervento</a:t>
            </a:r>
            <a:endParaRPr lang="it-IT" dirty="0" smtClean="0">
              <a:latin typeface="Times New Roman" panose="02020603050405020304" pitchFamily="18" charset="0"/>
              <a:cs typeface="Times New Roman" panose="02020603050405020304" pitchFamily="18" charset="0"/>
            </a:endParaRPr>
          </a:p>
          <a:p>
            <a:r>
              <a:rPr lang="it-IT" sz="2000" dirty="0" smtClean="0">
                <a:solidFill>
                  <a:schemeClr val="tx1"/>
                </a:solidFill>
                <a:latin typeface="Times New Roman" panose="02020603050405020304" pitchFamily="18" charset="0"/>
                <a:cs typeface="Times New Roman" panose="02020603050405020304" pitchFamily="18" charset="0"/>
              </a:rPr>
              <a:t>4. Azione (intervenire)</a:t>
            </a:r>
          </a:p>
          <a:p>
            <a:r>
              <a:rPr lang="it-IT" sz="2000" dirty="0" smtClean="0">
                <a:solidFill>
                  <a:schemeClr val="tx1"/>
                </a:solidFill>
                <a:latin typeface="Times New Roman" panose="02020603050405020304" pitchFamily="18" charset="0"/>
                <a:cs typeface="Times New Roman" panose="02020603050405020304" pitchFamily="18" charset="0"/>
              </a:rPr>
              <a:t>5. Valutare l’effetto</a:t>
            </a:r>
          </a:p>
          <a:p>
            <a:r>
              <a:rPr lang="it-IT" sz="2000" dirty="0" smtClean="0">
                <a:solidFill>
                  <a:schemeClr val="tx1"/>
                </a:solidFill>
                <a:latin typeface="Times New Roman" panose="02020603050405020304" pitchFamily="18" charset="0"/>
                <a:cs typeface="Times New Roman" panose="02020603050405020304" pitchFamily="18" charset="0"/>
              </a:rPr>
              <a:t>6. Ridefizione </a:t>
            </a:r>
          </a:p>
        </p:txBody>
      </p:sp>
    </p:spTree>
    <p:extLst>
      <p:ext uri="{BB962C8B-B14F-4D97-AF65-F5344CB8AC3E}">
        <p14:creationId xmlns:p14="http://schemas.microsoft.com/office/powerpoint/2010/main" xmlns="" val="3492734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7992888" cy="4752528"/>
          </a:xfrm>
        </p:spPr>
        <p:txBody>
          <a:bodyPr>
            <a:normAutofit fontScale="90000"/>
          </a:bodyPr>
          <a:lstStyle/>
          <a:p>
            <a:pPr>
              <a:lnSpc>
                <a:spcPct val="150000"/>
              </a:lnSpc>
            </a:pPr>
            <a:r>
              <a:rPr lang="it-IT" b="1" dirty="0" smtClean="0">
                <a:latin typeface="Times New Roman" panose="02020603050405020304" pitchFamily="18" charset="0"/>
                <a:cs typeface="Times New Roman" panose="02020603050405020304" pitchFamily="18" charset="0"/>
              </a:rPr>
              <a:t>Cooperative-Learning </a:t>
            </a:r>
            <a:r>
              <a:rPr lang="it-IT" sz="2400" dirty="0" smtClean="0">
                <a:latin typeface="Times New Roman" panose="02020603050405020304" pitchFamily="18" charset="0"/>
                <a:cs typeface="Times New Roman" panose="02020603050405020304" pitchFamily="18" charset="0"/>
              </a:rPr>
              <a:t>(Johnson, 1996)</a:t>
            </a:r>
            <a:br>
              <a:rPr lang="it-IT" sz="2400" dirty="0" smtClean="0">
                <a:latin typeface="Times New Roman" panose="02020603050405020304" pitchFamily="18" charset="0"/>
                <a:cs typeface="Times New Roman" panose="02020603050405020304" pitchFamily="18" charset="0"/>
              </a:rPr>
            </a:br>
            <a:r>
              <a:rPr lang="it-IT" sz="3100" b="1" dirty="0" smtClean="0">
                <a:latin typeface="Times New Roman" panose="02020603050405020304" pitchFamily="18" charset="0"/>
                <a:cs typeface="Times New Roman" panose="02020603050405020304" pitchFamily="18" charset="0"/>
              </a:rPr>
              <a:t>5 elementi:</a:t>
            </a: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1. interdipendenza positiva</a:t>
            </a:r>
            <a:r>
              <a:rPr lang="it-IT" sz="2400" dirty="0" smtClean="0">
                <a:solidFill>
                  <a:schemeClr val="tx1"/>
                </a:solidFill>
                <a:latin typeface="Times New Roman" panose="02020603050405020304" pitchFamily="18" charset="0"/>
                <a:cs typeface="Times New Roman" panose="02020603050405020304" pitchFamily="18" charset="0"/>
              </a:rPr>
              <a:t> (lavorare insieme)</a:t>
            </a: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2. responsabilità individuale e di gruppo </a:t>
            </a:r>
            <a:r>
              <a:rPr lang="it-IT" sz="2400" dirty="0" smtClean="0">
                <a:solidFill>
                  <a:schemeClr val="tx1"/>
                </a:solidFill>
                <a:latin typeface="Times New Roman" panose="02020603050405020304" pitchFamily="18" charset="0"/>
                <a:cs typeface="Times New Roman" panose="02020603050405020304" pitchFamily="18" charset="0"/>
              </a:rPr>
              <a:t>(portare a termine il proprio lavoro è indispensabile per il lavoro di gruppo)</a:t>
            </a: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3. interazione faccia a faccia </a:t>
            </a:r>
            <a:r>
              <a:rPr lang="it-IT" sz="2400" dirty="0" smtClean="0">
                <a:solidFill>
                  <a:schemeClr val="tx1"/>
                </a:solidFill>
                <a:latin typeface="Times New Roman" panose="02020603050405020304" pitchFamily="18" charset="0"/>
                <a:cs typeface="Times New Roman" panose="02020603050405020304" pitchFamily="18" charset="0"/>
              </a:rPr>
              <a:t>(chiedere o offrire aiuto, feedback, confrontarsi)</a:t>
            </a: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4. abilità sociali</a:t>
            </a:r>
            <a:r>
              <a:rPr lang="it-IT" sz="2400" dirty="0" smtClean="0">
                <a:solidFill>
                  <a:schemeClr val="tx1"/>
                </a:solidFill>
                <a:latin typeface="Times New Roman" panose="02020603050405020304" pitchFamily="18" charset="0"/>
                <a:cs typeface="Times New Roman" panose="02020603050405020304" pitchFamily="18" charset="0"/>
              </a:rPr>
              <a:t> (promuovere abilità sociali)</a:t>
            </a: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5. valutazione </a:t>
            </a:r>
            <a:r>
              <a:rPr lang="it-IT" sz="2400" dirty="0" smtClean="0">
                <a:solidFill>
                  <a:schemeClr val="tx1"/>
                </a:solidFill>
                <a:latin typeface="Times New Roman" panose="02020603050405020304" pitchFamily="18" charset="0"/>
                <a:cs typeface="Times New Roman" panose="02020603050405020304" pitchFamily="18" charset="0"/>
              </a:rPr>
              <a:t>(autovalutazione per il miglioramento- ogni alunno si interroga: </a:t>
            </a:r>
            <a:r>
              <a:rPr lang="it-IT" sz="2400" i="1" dirty="0" smtClean="0">
                <a:solidFill>
                  <a:schemeClr val="tx1"/>
                </a:solidFill>
                <a:latin typeface="Times New Roman" panose="02020603050405020304" pitchFamily="18" charset="0"/>
                <a:cs typeface="Times New Roman" panose="02020603050405020304" pitchFamily="18" charset="0"/>
              </a:rPr>
              <a:t>come abbiamo raggiunto l’obiettivo</a:t>
            </a:r>
            <a:r>
              <a:rPr lang="it-IT" sz="2400" dirty="0" smtClean="0">
                <a:solidFill>
                  <a:schemeClr val="tx1"/>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3" name="Figura a mano libera: forma 18">
            <a:extLst>
              <a:ext uri="{FF2B5EF4-FFF2-40B4-BE49-F238E27FC236}">
                <a16:creationId xmlns:a16="http://schemas.microsoft.com/office/drawing/2014/main" xmlns="" id="{8473F38C-D02E-4378-8F16-DC22808547CB}"/>
              </a:ext>
            </a:extLst>
          </p:cNvPr>
          <p:cNvSpPr/>
          <p:nvPr/>
        </p:nvSpPr>
        <p:spPr>
          <a:xfrm>
            <a:off x="971600" y="332656"/>
            <a:ext cx="2087426" cy="862973"/>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4157948"/>
              <a:satOff val="29661"/>
              <a:lumOff val="-509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just"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Metodologie</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20011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7992888" cy="4896544"/>
          </a:xfrm>
        </p:spPr>
        <p:txBody>
          <a:bodyPr>
            <a:normAutofit fontScale="90000"/>
          </a:bodyPr>
          <a:lstStyle/>
          <a:p>
            <a:r>
              <a:rPr lang="it-IT" sz="2400" b="1" dirty="0" smtClean="0">
                <a:latin typeface="Times New Roman" panose="02020603050405020304" pitchFamily="18" charset="0"/>
                <a:cs typeface="Times New Roman" panose="02020603050405020304" pitchFamily="18" charset="0"/>
              </a:rPr>
              <a:t>Il docente deve:</a:t>
            </a:r>
            <a:r>
              <a:rPr lang="it-IT" b="1" dirty="0" smtClean="0">
                <a:latin typeface="Times New Roman" panose="02020603050405020304" pitchFamily="18" charset="0"/>
                <a:cs typeface="Times New Roman" panose="02020603050405020304" pitchFamily="18" charset="0"/>
              </a:rPr>
              <a:t/>
            </a:r>
            <a:br>
              <a:rPr lang="it-IT" b="1" dirty="0" smtClean="0">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-definire gli obiettivi sociali e disciplinari</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-formare i gruppi (eterogenei)</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-assegnare i ruoli  e sistemare l’aula</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b="1" dirty="0" smtClean="0">
                <a:solidFill>
                  <a:srgbClr val="92D050"/>
                </a:solidFill>
                <a:latin typeface="Times New Roman" panose="02020603050405020304" pitchFamily="18" charset="0"/>
                <a:cs typeface="Times New Roman" panose="02020603050405020304" pitchFamily="18" charset="0"/>
              </a:rPr>
              <a:t>Spiegare il compito:</a:t>
            </a:r>
            <a:r>
              <a:rPr lang="it-IT" sz="2400" dirty="0" smtClean="0">
                <a:solidFill>
                  <a:schemeClr val="tx1"/>
                </a:solidFill>
                <a:latin typeface="Times New Roman" panose="02020603050405020304" pitchFamily="18" charset="0"/>
                <a:cs typeface="Times New Roman" panose="02020603050405020304" pitchFamily="18" charset="0"/>
              </a:rPr>
              <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-dare semplici consegne per raggiungere l’obiettivo</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-strutturare l’interdipendenza (far capire alla classe che il contributo di ciascun alunno è indispensabile)</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-insegnare le social skills</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b="1" dirty="0" smtClean="0">
                <a:solidFill>
                  <a:srgbClr val="92D050"/>
                </a:solidFill>
                <a:latin typeface="Times New Roman" panose="02020603050405020304" pitchFamily="18" charset="0"/>
                <a:cs typeface="Times New Roman" panose="02020603050405020304" pitchFamily="18" charset="0"/>
              </a:rPr>
              <a:t>Monitorare</a:t>
            </a:r>
            <a:r>
              <a:rPr lang="it-IT" sz="2400" dirty="0" smtClean="0">
                <a:solidFill>
                  <a:schemeClr val="tx1"/>
                </a:solidFill>
                <a:latin typeface="Times New Roman" panose="02020603050405020304" pitchFamily="18" charset="0"/>
                <a:cs typeface="Times New Roman" panose="02020603050405020304" pitchFamily="18" charset="0"/>
              </a:rPr>
              <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-il docente deve sempre monitorare ogni fase e assumere il ruol di facilitatore</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b="1" dirty="0" smtClean="0">
                <a:solidFill>
                  <a:srgbClr val="92D050"/>
                </a:solidFill>
                <a:latin typeface="Times New Roman" panose="02020603050405020304" pitchFamily="18" charset="0"/>
                <a:cs typeface="Times New Roman" panose="02020603050405020304" pitchFamily="18" charset="0"/>
              </a:rPr>
              <a:t>Verifica</a:t>
            </a:r>
            <a:r>
              <a:rPr lang="it-IT" sz="2400" dirty="0" smtClean="0">
                <a:solidFill>
                  <a:schemeClr val="tx1"/>
                </a:solidFill>
                <a:latin typeface="Times New Roman" panose="02020603050405020304" pitchFamily="18" charset="0"/>
                <a:cs typeface="Times New Roman" panose="02020603050405020304" pitchFamily="18" charset="0"/>
              </a:rPr>
              <a:t/>
            </a:r>
            <a:br>
              <a:rPr lang="it-IT" sz="2400" dirty="0" smtClean="0">
                <a:solidFill>
                  <a:schemeClr val="tx1"/>
                </a:solidFill>
                <a:latin typeface="Times New Roman" panose="02020603050405020304" pitchFamily="18" charset="0"/>
                <a:cs typeface="Times New Roman" panose="02020603050405020304" pitchFamily="18" charset="0"/>
              </a:rPr>
            </a:br>
            <a:r>
              <a:rPr lang="it-IT" sz="2400" dirty="0" smtClean="0">
                <a:solidFill>
                  <a:schemeClr val="tx1"/>
                </a:solidFill>
                <a:latin typeface="Times New Roman" panose="02020603050405020304" pitchFamily="18" charset="0"/>
                <a:cs typeface="Times New Roman" panose="02020603050405020304" pitchFamily="18" charset="0"/>
              </a:rPr>
              <a:t>-schede e osservazione sistemativa</a:t>
            </a:r>
            <a:endParaRPr lang="it-IT" dirty="0">
              <a:latin typeface="Times New Roman" panose="02020603050405020304" pitchFamily="18" charset="0"/>
              <a:cs typeface="Times New Roman" panose="02020603050405020304" pitchFamily="18" charset="0"/>
            </a:endParaRPr>
          </a:p>
        </p:txBody>
      </p:sp>
      <p:sp>
        <p:nvSpPr>
          <p:cNvPr id="3" name="Figura a mano libera: forma 18">
            <a:extLst>
              <a:ext uri="{FF2B5EF4-FFF2-40B4-BE49-F238E27FC236}">
                <a16:creationId xmlns:a16="http://schemas.microsoft.com/office/drawing/2014/main" xmlns="" id="{8473F38C-D02E-4378-8F16-DC22808547CB}"/>
              </a:ext>
            </a:extLst>
          </p:cNvPr>
          <p:cNvSpPr/>
          <p:nvPr/>
        </p:nvSpPr>
        <p:spPr>
          <a:xfrm>
            <a:off x="971600" y="332656"/>
            <a:ext cx="2087426" cy="862973"/>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4157948"/>
              <a:satOff val="29661"/>
              <a:lumOff val="-509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just"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Metodologie</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46595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11441"/>
            <a:ext cx="7992888" cy="2232248"/>
          </a:xfrm>
        </p:spPr>
        <p:txBody>
          <a:bodyPr>
            <a:normAutofit/>
          </a:bodyPr>
          <a:lstStyle/>
          <a:p>
            <a:r>
              <a:rPr lang="it-IT" b="1" dirty="0" smtClean="0">
                <a:latin typeface="Times New Roman" panose="02020603050405020304" pitchFamily="18" charset="0"/>
                <a:cs typeface="Times New Roman" panose="02020603050405020304" pitchFamily="18" charset="0"/>
              </a:rPr>
              <a:t>Didattica per problemi</a:t>
            </a:r>
            <a:br>
              <a:rPr lang="it-IT" b="1" dirty="0" smtClean="0">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Trovare le soluzioni ai problemi reali della classe.</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Prevede due fasi: </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1. problem setting (identificare il problema, descriverlo e renderlo operativo.</a:t>
            </a:r>
            <a:br>
              <a:rPr lang="it-IT" sz="2000" dirty="0" smtClean="0">
                <a:solidFill>
                  <a:schemeClr val="tx1"/>
                </a:solidFill>
                <a:latin typeface="Times New Roman" panose="02020603050405020304" pitchFamily="18" charset="0"/>
                <a:cs typeface="Times New Roman" panose="02020603050405020304" pitchFamily="18" charset="0"/>
              </a:rPr>
            </a:br>
            <a:r>
              <a:rPr lang="it-IT" sz="2000" dirty="0" smtClean="0">
                <a:solidFill>
                  <a:schemeClr val="tx1"/>
                </a:solidFill>
                <a:latin typeface="Times New Roman" panose="02020603050405020304" pitchFamily="18" charset="0"/>
                <a:cs typeface="Times New Roman" panose="02020603050405020304" pitchFamily="18" charset="0"/>
              </a:rPr>
              <a:t>2. problem solving (pianificare le possibili soluzioni ed identificare la migliore)</a:t>
            </a:r>
            <a:endParaRPr lang="it-IT" b="1" dirty="0">
              <a:latin typeface="Times New Roman" panose="02020603050405020304" pitchFamily="18" charset="0"/>
              <a:cs typeface="Times New Roman" panose="02020603050405020304" pitchFamily="18" charset="0"/>
            </a:endParaRPr>
          </a:p>
        </p:txBody>
      </p:sp>
      <p:sp>
        <p:nvSpPr>
          <p:cNvPr id="3" name="Figura a mano libera: forma 18">
            <a:extLst>
              <a:ext uri="{FF2B5EF4-FFF2-40B4-BE49-F238E27FC236}">
                <a16:creationId xmlns:a16="http://schemas.microsoft.com/office/drawing/2014/main" xmlns="" id="{8473F38C-D02E-4378-8F16-DC22808547CB}"/>
              </a:ext>
            </a:extLst>
          </p:cNvPr>
          <p:cNvSpPr/>
          <p:nvPr/>
        </p:nvSpPr>
        <p:spPr>
          <a:xfrm>
            <a:off x="755576" y="476672"/>
            <a:ext cx="2087426" cy="862973"/>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a:scene3d>
            <a:camera prst="orthographicFront"/>
            <a:lightRig rig="flat" dir="t"/>
          </a:scene3d>
          <a:sp3d z="190500" extrusionH="12700" prstMaterial="plastic">
            <a:bevelT w="50800" h="50800"/>
          </a:sp3d>
        </p:spPr>
        <p:style>
          <a:lnRef idx="1">
            <a:schemeClr val="accent2">
              <a:hueOff val="-4157948"/>
              <a:satOff val="29661"/>
              <a:lumOff val="-509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8958" tIns="198958" rIns="198958" bIns="198958" numCol="1" spcCol="1270" anchor="t" anchorCtr="0">
            <a:noAutofit/>
          </a:bodyPr>
          <a:lstStyle/>
          <a:p>
            <a:pPr marL="0" lvl="0" indent="0" algn="just" defTabSz="1066800">
              <a:lnSpc>
                <a:spcPct val="90000"/>
              </a:lnSpc>
              <a:spcBef>
                <a:spcPct val="0"/>
              </a:spcBef>
              <a:spcAft>
                <a:spcPct val="35000"/>
              </a:spcAft>
              <a:buNone/>
            </a:pPr>
            <a:r>
              <a:rPr lang="it-IT" sz="2400" b="1" kern="1200" dirty="0" smtClean="0">
                <a:solidFill>
                  <a:srgbClr val="002060"/>
                </a:solidFill>
                <a:latin typeface="Times New Roman" panose="02020603050405020304" pitchFamily="18" charset="0"/>
                <a:cs typeface="Times New Roman" panose="02020603050405020304" pitchFamily="18" charset="0"/>
              </a:rPr>
              <a:t>Metodologie</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67544" y="3501008"/>
            <a:ext cx="8208912" cy="2952328"/>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600" b="1" dirty="0" smtClean="0">
                <a:latin typeface="Times New Roman" panose="02020603050405020304" pitchFamily="18" charset="0"/>
                <a:cs typeface="Times New Roman" panose="02020603050405020304" pitchFamily="18" charset="0"/>
              </a:rPr>
              <a:t>Apprendistato Cognitivo</a:t>
            </a:r>
            <a:r>
              <a:rPr lang="it-IT" sz="1800" b="1" dirty="0" smtClean="0">
                <a:latin typeface="Times New Roman" panose="02020603050405020304" pitchFamily="18" charset="0"/>
                <a:cs typeface="Times New Roman" panose="02020603050405020304" pitchFamily="18" charset="0"/>
              </a:rPr>
              <a:t>(Collins</a:t>
            </a:r>
            <a:r>
              <a:rPr lang="it-IT" sz="1900" b="1" dirty="0" smtClean="0">
                <a:latin typeface="Times New Roman" panose="02020603050405020304" pitchFamily="18" charset="0"/>
                <a:cs typeface="Times New Roman" panose="02020603050405020304" pitchFamily="18" charset="0"/>
              </a:rPr>
              <a:t>, Brown e Newman)</a:t>
            </a:r>
            <a:endParaRPr lang="it-IT" sz="2000" dirty="0" smtClean="0">
              <a:solidFill>
                <a:schemeClr val="tx1"/>
              </a:solidFill>
              <a:latin typeface="Times New Roman" panose="02020603050405020304" pitchFamily="18" charset="0"/>
              <a:cs typeface="Times New Roman" panose="02020603050405020304" pitchFamily="18" charset="0"/>
            </a:endParaRPr>
          </a:p>
          <a:p>
            <a:r>
              <a:rPr lang="it-IT" sz="2000" dirty="0" smtClean="0">
                <a:solidFill>
                  <a:schemeClr val="tx1"/>
                </a:solidFill>
                <a:latin typeface="Times New Roman" panose="02020603050405020304" pitchFamily="18" charset="0"/>
                <a:cs typeface="Times New Roman" panose="02020603050405020304" pitchFamily="18" charset="0"/>
              </a:rPr>
              <a:t>Parte dall’insegnamento reciproco dove un soggetto esperto analizza i processi cognitivi attivati nello svolgere un compito.</a:t>
            </a:r>
          </a:p>
          <a:p>
            <a:pPr marL="457200" indent="-457200">
              <a:buAutoNum type="arabicPeriod"/>
            </a:pPr>
            <a:r>
              <a:rPr lang="it-IT" sz="2000" dirty="0" smtClean="0">
                <a:solidFill>
                  <a:schemeClr val="tx1"/>
                </a:solidFill>
                <a:latin typeface="Times New Roman" panose="02020603050405020304" pitchFamily="18" charset="0"/>
                <a:cs typeface="Times New Roman" panose="02020603050405020304" pitchFamily="18" charset="0"/>
              </a:rPr>
              <a:t>Modeling</a:t>
            </a:r>
          </a:p>
          <a:p>
            <a:pPr marL="457200" indent="-457200">
              <a:buAutoNum type="arabicPeriod"/>
            </a:pPr>
            <a:r>
              <a:rPr lang="it-IT" sz="2000" dirty="0" smtClean="0">
                <a:solidFill>
                  <a:schemeClr val="tx1"/>
                </a:solidFill>
                <a:latin typeface="Times New Roman" panose="02020603050405020304" pitchFamily="18" charset="0"/>
                <a:cs typeface="Times New Roman" panose="02020603050405020304" pitchFamily="18" charset="0"/>
              </a:rPr>
              <a:t>Scaffolding</a:t>
            </a:r>
          </a:p>
          <a:p>
            <a:pPr marL="457200" indent="-457200">
              <a:buAutoNum type="arabicPeriod"/>
            </a:pPr>
            <a:r>
              <a:rPr lang="it-IT" sz="2000" dirty="0" smtClean="0">
                <a:solidFill>
                  <a:schemeClr val="tx1"/>
                </a:solidFill>
                <a:latin typeface="Times New Roman" panose="02020603050405020304" pitchFamily="18" charset="0"/>
                <a:cs typeface="Times New Roman" panose="02020603050405020304" pitchFamily="18" charset="0"/>
              </a:rPr>
              <a:t>Tutoring</a:t>
            </a:r>
          </a:p>
          <a:p>
            <a:pPr marL="457200" indent="-457200">
              <a:buAutoNum type="arabicPeriod"/>
            </a:pPr>
            <a:r>
              <a:rPr lang="it-IT" sz="2000" dirty="0" smtClean="0">
                <a:solidFill>
                  <a:schemeClr val="tx1"/>
                </a:solidFill>
                <a:latin typeface="Times New Roman" panose="02020603050405020304" pitchFamily="18" charset="0"/>
                <a:cs typeface="Times New Roman" panose="02020603050405020304" pitchFamily="18" charset="0"/>
              </a:rPr>
              <a:t>Fading</a:t>
            </a:r>
          </a:p>
          <a:p>
            <a:pPr marL="457200" indent="-457200">
              <a:buAutoNum type="arabicPeriod"/>
            </a:pPr>
            <a:r>
              <a:rPr lang="it-IT" sz="2000" dirty="0">
                <a:solidFill>
                  <a:schemeClr val="tx1"/>
                </a:solidFill>
                <a:latin typeface="Times New Roman" panose="02020603050405020304" pitchFamily="18" charset="0"/>
                <a:cs typeface="Times New Roman" panose="02020603050405020304" pitchFamily="18" charset="0"/>
              </a:rPr>
              <a:t>M</a:t>
            </a:r>
            <a:r>
              <a:rPr lang="it-IT" sz="2000" dirty="0" smtClean="0">
                <a:solidFill>
                  <a:schemeClr val="tx1"/>
                </a:solidFill>
                <a:latin typeface="Times New Roman" panose="02020603050405020304" pitchFamily="18" charset="0"/>
                <a:cs typeface="Times New Roman" panose="02020603050405020304" pitchFamily="18" charset="0"/>
              </a:rPr>
              <a:t>onitoring</a:t>
            </a:r>
          </a:p>
        </p:txBody>
      </p:sp>
    </p:spTree>
    <p:extLst>
      <p:ext uri="{BB962C8B-B14F-4D97-AF65-F5344CB8AC3E}">
        <p14:creationId xmlns:p14="http://schemas.microsoft.com/office/powerpoint/2010/main" xmlns="" val="3829564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060848"/>
            <a:ext cx="4464496" cy="3959317"/>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pPr algn="ctr"/>
            <a:r>
              <a:rPr lang="it-IT" sz="3200" dirty="0" smtClean="0">
                <a:solidFill>
                  <a:schemeClr val="tx1"/>
                </a:solidFill>
                <a:latin typeface="Times New Roman" panose="02020603050405020304" pitchFamily="18" charset="0"/>
                <a:cs typeface="Times New Roman" panose="02020603050405020304" pitchFamily="18" charset="0"/>
              </a:rPr>
              <a:t>Role Playing</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Debriefing</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Apprendimento senza errori</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Prompting</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Fading</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Scaffolding</a:t>
            </a:r>
            <a:br>
              <a:rPr lang="it-IT" sz="3200" dirty="0" smtClean="0">
                <a:solidFill>
                  <a:schemeClr val="tx1"/>
                </a:solidFill>
                <a:latin typeface="Times New Roman" panose="02020603050405020304" pitchFamily="18" charset="0"/>
                <a:cs typeface="Times New Roman" panose="02020603050405020304" pitchFamily="18" charset="0"/>
              </a:rPr>
            </a:br>
            <a:r>
              <a:rPr lang="it-IT" sz="3200" dirty="0" smtClean="0">
                <a:solidFill>
                  <a:schemeClr val="tx1"/>
                </a:solidFill>
                <a:latin typeface="Times New Roman" panose="02020603050405020304" pitchFamily="18" charset="0"/>
                <a:cs typeface="Times New Roman" panose="02020603050405020304" pitchFamily="18" charset="0"/>
              </a:rPr>
              <a:t>Modeling </a:t>
            </a:r>
            <a:endParaRPr lang="it-IT" sz="4800" b="1" dirty="0">
              <a:latin typeface="Times New Roman" panose="02020603050405020304" pitchFamily="18" charset="0"/>
              <a:cs typeface="Times New Roman" panose="02020603050405020304" pitchFamily="18" charset="0"/>
            </a:endParaRPr>
          </a:p>
        </p:txBody>
      </p:sp>
      <p:sp>
        <p:nvSpPr>
          <p:cNvPr id="3" name="Figura a mano libera: forma 18">
            <a:extLst>
              <a:ext uri="{FF2B5EF4-FFF2-40B4-BE49-F238E27FC236}">
                <a16:creationId xmlns:a16="http://schemas.microsoft.com/office/drawing/2014/main" xmlns="" id="{8473F38C-D02E-4378-8F16-DC22808547CB}"/>
              </a:ext>
            </a:extLst>
          </p:cNvPr>
          <p:cNvSpPr/>
          <p:nvPr/>
        </p:nvSpPr>
        <p:spPr>
          <a:xfrm>
            <a:off x="971600" y="692696"/>
            <a:ext cx="2087426" cy="862973"/>
          </a:xfrm>
          <a:custGeom>
            <a:avLst/>
            <a:gdLst>
              <a:gd name="connsiteX0" fmla="*/ 0 w 2233430"/>
              <a:gd name="connsiteY0" fmla="*/ 96519 h 965192"/>
              <a:gd name="connsiteX1" fmla="*/ 96519 w 2233430"/>
              <a:gd name="connsiteY1" fmla="*/ 0 h 965192"/>
              <a:gd name="connsiteX2" fmla="*/ 2136911 w 2233430"/>
              <a:gd name="connsiteY2" fmla="*/ 0 h 965192"/>
              <a:gd name="connsiteX3" fmla="*/ 2233430 w 2233430"/>
              <a:gd name="connsiteY3" fmla="*/ 96519 h 965192"/>
              <a:gd name="connsiteX4" fmla="*/ 2233430 w 2233430"/>
              <a:gd name="connsiteY4" fmla="*/ 868673 h 965192"/>
              <a:gd name="connsiteX5" fmla="*/ 2136911 w 2233430"/>
              <a:gd name="connsiteY5" fmla="*/ 965192 h 965192"/>
              <a:gd name="connsiteX6" fmla="*/ 96519 w 2233430"/>
              <a:gd name="connsiteY6" fmla="*/ 965192 h 965192"/>
              <a:gd name="connsiteX7" fmla="*/ 0 w 2233430"/>
              <a:gd name="connsiteY7" fmla="*/ 868673 h 965192"/>
              <a:gd name="connsiteX8" fmla="*/ 0 w 2233430"/>
              <a:gd name="connsiteY8" fmla="*/ 96519 h 96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430" h="965192">
                <a:moveTo>
                  <a:pt x="0" y="96519"/>
                </a:moveTo>
                <a:cubicBezTo>
                  <a:pt x="0" y="43213"/>
                  <a:pt x="43213" y="0"/>
                  <a:pt x="96519" y="0"/>
                </a:cubicBezTo>
                <a:lnTo>
                  <a:pt x="2136911" y="0"/>
                </a:lnTo>
                <a:cubicBezTo>
                  <a:pt x="2190217" y="0"/>
                  <a:pt x="2233430" y="43213"/>
                  <a:pt x="2233430" y="96519"/>
                </a:cubicBezTo>
                <a:lnTo>
                  <a:pt x="2233430" y="868673"/>
                </a:lnTo>
                <a:cubicBezTo>
                  <a:pt x="2233430" y="921979"/>
                  <a:pt x="2190217" y="965192"/>
                  <a:pt x="2136911" y="965192"/>
                </a:cubicBezTo>
                <a:lnTo>
                  <a:pt x="96519" y="965192"/>
                </a:lnTo>
                <a:cubicBezTo>
                  <a:pt x="43213" y="965192"/>
                  <a:pt x="0" y="921979"/>
                  <a:pt x="0" y="868673"/>
                </a:cubicBezTo>
                <a:lnTo>
                  <a:pt x="0" y="96519"/>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8958" tIns="198958" rIns="198958" bIns="198958" numCol="1" spcCol="1270" anchor="t" anchorCtr="0">
            <a:noAutofit/>
          </a:bodyPr>
          <a:lstStyle/>
          <a:p>
            <a:pPr lvl="0" algn="ctr" defTabSz="1066800">
              <a:lnSpc>
                <a:spcPct val="90000"/>
              </a:lnSpc>
              <a:spcBef>
                <a:spcPct val="0"/>
              </a:spcBef>
              <a:spcAft>
                <a:spcPct val="35000"/>
              </a:spcAft>
            </a:pPr>
            <a:r>
              <a:rPr lang="it-IT" sz="2400" b="1" dirty="0">
                <a:latin typeface="Times New Roman" panose="02020603050405020304" pitchFamily="18" charset="0"/>
                <a:cs typeface="Times New Roman" panose="02020603050405020304" pitchFamily="18" charset="0"/>
              </a:rPr>
              <a:t>Strategie</a:t>
            </a:r>
            <a:endParaRPr lang="it-IT" sz="2400" b="1"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2790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59333" y="764704"/>
            <a:ext cx="280831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atin typeface="Times New Roman" panose="02020603050405020304" pitchFamily="18" charset="0"/>
                <a:cs typeface="Times New Roman" panose="02020603050405020304" pitchFamily="18" charset="0"/>
              </a:rPr>
              <a:t>Compiti di Prestazione autentica</a:t>
            </a:r>
            <a:endParaRPr lang="it-IT" sz="2800" dirty="0">
              <a:latin typeface="Times New Roman" panose="02020603050405020304" pitchFamily="18" charset="0"/>
              <a:cs typeface="Times New Roman" panose="02020603050405020304" pitchFamily="18" charset="0"/>
            </a:endParaRPr>
          </a:p>
        </p:txBody>
      </p:sp>
      <p:pic>
        <p:nvPicPr>
          <p:cNvPr id="3" name="Immagine 3">
            <a:extLst>
              <a:ext uri="{FF2B5EF4-FFF2-40B4-BE49-F238E27FC236}">
                <a16:creationId xmlns="" xmlns:a16="http://schemas.microsoft.com/office/drawing/2014/main" id="{02A87CAF-2680-479E-A0E7-47705001B5A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7827" y="367752"/>
            <a:ext cx="5141505" cy="6157591"/>
          </a:xfrm>
          <a:prstGeom prst="rect">
            <a:avLst/>
          </a:prstGeom>
        </p:spPr>
      </p:pic>
    </p:spTree>
    <p:extLst>
      <p:ext uri="{BB962C8B-B14F-4D97-AF65-F5344CB8AC3E}">
        <p14:creationId xmlns:p14="http://schemas.microsoft.com/office/powerpoint/2010/main" xmlns="" val="3489129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6295" y="620688"/>
            <a:ext cx="7024744" cy="695161"/>
          </a:xfrm>
        </p:spPr>
        <p:txBody>
          <a:bodyPr>
            <a:normAutofit fontScale="90000"/>
          </a:bodyPr>
          <a:lstStyle/>
          <a:p>
            <a:pPr algn="ctr"/>
            <a:r>
              <a:rPr lang="it-IT" b="1" dirty="0" smtClean="0">
                <a:latin typeface="Times New Roman" panose="02020603050405020304" pitchFamily="18" charset="0"/>
                <a:cs typeface="Times New Roman" panose="02020603050405020304" pitchFamily="18" charset="0"/>
              </a:rPr>
              <a:t>I Principali Software didattici</a:t>
            </a:r>
            <a:endParaRPr lang="it-IT" b="1"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1422" y="1315849"/>
            <a:ext cx="2142282" cy="2333367"/>
          </a:xfrm>
          <a:prstGeom prst="rect">
            <a:avLst/>
          </a:prstGeom>
        </p:spPr>
      </p:pic>
      <p:sp>
        <p:nvSpPr>
          <p:cNvPr id="6" name="AutoShape 4" descr="Risultati immagini per edmodo"/>
          <p:cNvSpPr>
            <a:spLocks noChangeAspect="1" noChangeArrowheads="1"/>
          </p:cNvSpPr>
          <p:nvPr/>
        </p:nvSpPr>
        <p:spPr bwMode="auto">
          <a:xfrm>
            <a:off x="-23813" y="-136525"/>
            <a:ext cx="2286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6649" y="3811545"/>
            <a:ext cx="1202285" cy="1603047"/>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50625" y="4704305"/>
            <a:ext cx="2697375" cy="1720548"/>
          </a:xfrm>
          <a:prstGeom prst="rect">
            <a:avLst/>
          </a:prstGeom>
        </p:spPr>
      </p:pic>
      <p:pic>
        <p:nvPicPr>
          <p:cNvPr id="10" name="Immagin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39222" y="4877118"/>
            <a:ext cx="2062382" cy="1374921"/>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1422" y="5414591"/>
            <a:ext cx="2372690" cy="1155062"/>
          </a:xfrm>
          <a:prstGeom prst="rect">
            <a:avLst/>
          </a:prstGeom>
        </p:spPr>
      </p:pic>
      <p:pic>
        <p:nvPicPr>
          <p:cNvPr id="12" name="Immagin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339222" y="2922656"/>
            <a:ext cx="2666666" cy="1777778"/>
          </a:xfrm>
          <a:prstGeom prst="rect">
            <a:avLst/>
          </a:prstGeom>
        </p:spPr>
      </p:pic>
      <p:pic>
        <p:nvPicPr>
          <p:cNvPr id="13" name="Immagin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91880" y="2055171"/>
            <a:ext cx="2762305" cy="651461"/>
          </a:xfrm>
          <a:prstGeom prst="rect">
            <a:avLst/>
          </a:prstGeom>
        </p:spPr>
      </p:pic>
      <p:pic>
        <p:nvPicPr>
          <p:cNvPr id="14" name="Immagin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561438" y="1242656"/>
            <a:ext cx="1928161" cy="2571918"/>
          </a:xfrm>
          <a:prstGeom prst="rect">
            <a:avLst/>
          </a:prstGeom>
        </p:spPr>
      </p:pic>
    </p:spTree>
    <p:extLst>
      <p:ext uri="{BB962C8B-B14F-4D97-AF65-F5344CB8AC3E}">
        <p14:creationId xmlns:p14="http://schemas.microsoft.com/office/powerpoint/2010/main" xmlns="" val="5988404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anim calcmode="lin" valueType="num">
                                      <p:cBhvr>
                                        <p:cTn id="37" dur="2000" fill="hold"/>
                                        <p:tgtEl>
                                          <p:spTgt spid="11"/>
                                        </p:tgtEl>
                                        <p:attrNameLst>
                                          <p:attrName>ppt_w</p:attrName>
                                        </p:attrNameLst>
                                      </p:cBhvr>
                                      <p:tavLst>
                                        <p:tav tm="0" fmla="#ppt_w*sin(2.5*pi*$)">
                                          <p:val>
                                            <p:fltVal val="0"/>
                                          </p:val>
                                        </p:tav>
                                        <p:tav tm="100000">
                                          <p:val>
                                            <p:fltVal val="1"/>
                                          </p:val>
                                        </p:tav>
                                      </p:tavLst>
                                    </p:anim>
                                    <p:anim calcmode="lin" valueType="num">
                                      <p:cBhvr>
                                        <p:cTn id="3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71601" y="1196752"/>
            <a:ext cx="7416824" cy="647700"/>
          </a:xfrm>
        </p:spPr>
        <p:txBody>
          <a:bodyPr>
            <a:normAutofit fontScale="85000" lnSpcReduction="20000"/>
          </a:bodyPr>
          <a:lstStyle/>
          <a:p>
            <a:pPr marL="68580" indent="0" algn="ctr">
              <a:buNone/>
            </a:pPr>
            <a:r>
              <a:rPr lang="it-IT" dirty="0" smtClean="0">
                <a:solidFill>
                  <a:schemeClr val="tx1"/>
                </a:solidFill>
              </a:rPr>
              <a:t>Permette di descrivere: </a:t>
            </a:r>
          </a:p>
          <a:p>
            <a:pPr marL="68580" indent="0" algn="ctr">
              <a:buNone/>
            </a:pPr>
            <a:r>
              <a:rPr lang="it-IT" b="1" dirty="0" smtClean="0">
                <a:solidFill>
                  <a:schemeClr val="tx1"/>
                </a:solidFill>
              </a:rPr>
              <a:t>Capacità, Performance e Potenzialità</a:t>
            </a:r>
            <a:r>
              <a:rPr lang="it-IT" dirty="0" smtClean="0">
                <a:solidFill>
                  <a:schemeClr val="tx1"/>
                </a:solidFill>
              </a:rPr>
              <a:t>.</a:t>
            </a:r>
          </a:p>
          <a:p>
            <a:endParaRPr lang="it-IT" dirty="0">
              <a:solidFill>
                <a:schemeClr val="bg1"/>
              </a:solidFill>
            </a:endParaRPr>
          </a:p>
        </p:txBody>
      </p:sp>
      <p:sp>
        <p:nvSpPr>
          <p:cNvPr id="5" name="CasellaDiTesto 11">
            <a:extLst>
              <a:ext uri="{FF2B5EF4-FFF2-40B4-BE49-F238E27FC236}">
                <a16:creationId xmlns:a16="http://schemas.microsoft.com/office/drawing/2014/main" xmlns="" id="{FEC04FF5-AAAA-45A3-96E8-3D505EA43557}"/>
              </a:ext>
            </a:extLst>
          </p:cNvPr>
          <p:cNvSpPr txBox="1"/>
          <p:nvPr/>
        </p:nvSpPr>
        <p:spPr>
          <a:xfrm>
            <a:off x="3307184" y="332656"/>
            <a:ext cx="2736999" cy="461665"/>
          </a:xfrm>
          <a:prstGeom prst="rect">
            <a:avLst/>
          </a:prstGeom>
          <a:solidFill>
            <a:schemeClr val="accent3">
              <a:lumMod val="60000"/>
              <a:lumOff val="40000"/>
            </a:schemeClr>
          </a:solidFill>
        </p:spPr>
        <p:txBody>
          <a:bodyPr wrap="square" rtlCol="0">
            <a:spAutoFit/>
          </a:bodyPr>
          <a:lstStyle/>
          <a:p>
            <a:pPr algn="ctr"/>
            <a:r>
              <a:rPr lang="it-IT" sz="2400" b="1" dirty="0" smtClean="0">
                <a:solidFill>
                  <a:srgbClr val="002060"/>
                </a:solidFill>
                <a:latin typeface="Times New Roman" panose="02020603050405020304" pitchFamily="18" charset="0"/>
                <a:cs typeface="Times New Roman" panose="02020603050405020304" pitchFamily="18" charset="0"/>
              </a:rPr>
              <a:t>Analisi Funzionale</a:t>
            </a:r>
            <a:endParaRPr lang="it-IT"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376648843"/>
              </p:ext>
            </p:extLst>
          </p:nvPr>
        </p:nvGraphicFramePr>
        <p:xfrm>
          <a:off x="955438" y="2420888"/>
          <a:ext cx="7440489" cy="2623927"/>
        </p:xfrm>
        <a:graphic>
          <a:graphicData uri="http://schemas.openxmlformats.org/drawingml/2006/table">
            <a:tbl>
              <a:tblPr firstRow="1" bandRow="1">
                <a:tableStyleId>{5C22544A-7EE6-4342-B048-85BDC9FD1C3A}</a:tableStyleId>
              </a:tblPr>
              <a:tblGrid>
                <a:gridCol w="2480163"/>
                <a:gridCol w="2480163"/>
                <a:gridCol w="2480163"/>
              </a:tblGrid>
              <a:tr h="704216">
                <a:tc>
                  <a:txBody>
                    <a:bodyPr/>
                    <a:lstStyle/>
                    <a:p>
                      <a:r>
                        <a:rPr lang="it-IT" dirty="0" smtClean="0"/>
                        <a:t>Antecedente</a:t>
                      </a:r>
                      <a:endParaRPr lang="it-IT" dirty="0"/>
                    </a:p>
                  </a:txBody>
                  <a:tcPr/>
                </a:tc>
                <a:tc>
                  <a:txBody>
                    <a:bodyPr/>
                    <a:lstStyle/>
                    <a:p>
                      <a:r>
                        <a:rPr lang="it-IT" dirty="0" smtClean="0"/>
                        <a:t>Comportamento</a:t>
                      </a:r>
                      <a:endParaRPr lang="it-IT" dirty="0"/>
                    </a:p>
                  </a:txBody>
                  <a:tcPr/>
                </a:tc>
                <a:tc>
                  <a:txBody>
                    <a:bodyPr/>
                    <a:lstStyle/>
                    <a:p>
                      <a:r>
                        <a:rPr lang="it-IT" dirty="0" smtClean="0"/>
                        <a:t>Conseguenze</a:t>
                      </a:r>
                      <a:endParaRPr lang="it-IT" dirty="0"/>
                    </a:p>
                  </a:txBody>
                  <a:tcPr/>
                </a:tc>
              </a:tr>
              <a:tr h="1215495">
                <a:tc>
                  <a:txBody>
                    <a:bodyPr/>
                    <a:lstStyle/>
                    <a:p>
                      <a:r>
                        <a:rPr lang="it-IT" dirty="0" smtClean="0"/>
                        <a:t>Cosa succede prima?</a:t>
                      </a:r>
                      <a:endParaRPr lang="it-IT" dirty="0"/>
                    </a:p>
                  </a:txBody>
                  <a:tcPr/>
                </a:tc>
                <a:tc>
                  <a:txBody>
                    <a:bodyPr/>
                    <a:lstStyle/>
                    <a:p>
                      <a:r>
                        <a:rPr lang="it-IT" dirty="0" smtClean="0"/>
                        <a:t>Cosa fa/dice?</a:t>
                      </a:r>
                      <a:endParaRPr lang="it-IT" dirty="0"/>
                    </a:p>
                  </a:txBody>
                  <a:tcPr/>
                </a:tc>
                <a:tc>
                  <a:txBody>
                    <a:bodyPr/>
                    <a:lstStyle/>
                    <a:p>
                      <a:r>
                        <a:rPr lang="it-IT" dirty="0" smtClean="0"/>
                        <a:t>Cosa accade</a:t>
                      </a:r>
                      <a:r>
                        <a:rPr lang="it-IT" baseline="0" dirty="0" smtClean="0"/>
                        <a:t> dopo?</a:t>
                      </a:r>
                      <a:endParaRPr lang="it-IT" dirty="0"/>
                    </a:p>
                  </a:txBody>
                  <a:tcPr/>
                </a:tc>
              </a:tr>
              <a:tr h="704216">
                <a:tc>
                  <a:txBody>
                    <a:bodyPr/>
                    <a:lstStyle/>
                    <a:p>
                      <a:endParaRPr lang="it-IT" dirty="0"/>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xmlns="" val="2750076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A755BDA-C12B-47D0-9A6B-8A028CA67B34}"/>
              </a:ext>
            </a:extLst>
          </p:cNvPr>
          <p:cNvSpPr txBox="1">
            <a:spLocks/>
          </p:cNvSpPr>
          <p:nvPr/>
        </p:nvSpPr>
        <p:spPr>
          <a:xfrm>
            <a:off x="2411760" y="260350"/>
            <a:ext cx="4320828" cy="720080"/>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a:solidFill>
                  <a:srgbClr val="002060"/>
                </a:solidFill>
                <a:latin typeface="Times New Roman" panose="02020603050405020304" pitchFamily="18" charset="0"/>
                <a:cs typeface="Times New Roman" panose="02020603050405020304" pitchFamily="18" charset="0"/>
              </a:rPr>
              <a:t>VALUTAZIONE</a:t>
            </a:r>
          </a:p>
        </p:txBody>
      </p:sp>
      <p:sp>
        <p:nvSpPr>
          <p:cNvPr id="6" name="Titolo 11">
            <a:extLst>
              <a:ext uri="{FF2B5EF4-FFF2-40B4-BE49-F238E27FC236}">
                <a16:creationId xmlns:a16="http://schemas.microsoft.com/office/drawing/2014/main" xmlns="" id="{D93C435A-A4D3-44F8-AC01-6378631178D5}"/>
              </a:ext>
            </a:extLst>
          </p:cNvPr>
          <p:cNvSpPr>
            <a:spLocks noGrp="1"/>
          </p:cNvSpPr>
          <p:nvPr>
            <p:ph type="title"/>
          </p:nvPr>
        </p:nvSpPr>
        <p:spPr>
          <a:xfrm>
            <a:off x="3886208" y="994223"/>
            <a:ext cx="1371931" cy="364634"/>
          </a:xfrm>
        </p:spPr>
        <p:txBody>
          <a:bodyPr>
            <a:normAutofit fontScale="90000"/>
          </a:bodyPr>
          <a:lstStyle/>
          <a:p>
            <a:r>
              <a:rPr lang="it-IT" sz="1600" dirty="0">
                <a:solidFill>
                  <a:srgbClr val="002060"/>
                </a:solidFill>
                <a:latin typeface="Times New Roman" panose="02020603050405020304" pitchFamily="18" charset="0"/>
                <a:cs typeface="Times New Roman" panose="02020603050405020304" pitchFamily="18" charset="0"/>
              </a:rPr>
              <a:t>(Castoldi,2014)</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134150">
            <a:off x="760894" y="861409"/>
            <a:ext cx="1315127" cy="1585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descr="Risultati immagini per rubrica di valutazio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610533">
            <a:off x="7084060" y="5230059"/>
            <a:ext cx="1702466" cy="120346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magine 1">
            <a:extLst>
              <a:ext uri="{FF2B5EF4-FFF2-40B4-BE49-F238E27FC236}">
                <a16:creationId xmlns:a16="http://schemas.microsoft.com/office/drawing/2014/main" xmlns="" id="{1748A20E-6CC6-49BB-A66F-3BEA646B82C5}"/>
              </a:ext>
            </a:extLst>
          </p:cNvPr>
          <p:cNvPicPr>
            <a:picLocks noChangeAspect="1"/>
          </p:cNvPicPr>
          <p:nvPr/>
        </p:nvPicPr>
        <p:blipFill>
          <a:blip r:embed="rId4"/>
          <a:stretch>
            <a:fillRect/>
          </a:stretch>
        </p:blipFill>
        <p:spPr>
          <a:xfrm>
            <a:off x="2051720" y="1376020"/>
            <a:ext cx="5040908" cy="4753288"/>
          </a:xfrm>
          <a:prstGeom prst="rect">
            <a:avLst/>
          </a:prstGeom>
        </p:spPr>
      </p:pic>
    </p:spTree>
    <p:extLst>
      <p:ext uri="{BB962C8B-B14F-4D97-AF65-F5344CB8AC3E}">
        <p14:creationId xmlns:p14="http://schemas.microsoft.com/office/powerpoint/2010/main" xmlns="" val="1944162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Risultati immagini per compe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2" descr="Risultati immagini per interdisciplinariet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2" descr="Progettare per competenze"/>
          <p:cNvSpPr>
            <a:spLocks noChangeAspect="1" noChangeArrowheads="1"/>
          </p:cNvSpPr>
          <p:nvPr/>
        </p:nvSpPr>
        <p:spPr bwMode="auto">
          <a:xfrm>
            <a:off x="155575" y="-617538"/>
            <a:ext cx="876300" cy="12954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descr="Risultati immagini per teacher student rel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TextBox 1"/>
          <p:cNvSpPr txBox="1"/>
          <p:nvPr/>
        </p:nvSpPr>
        <p:spPr>
          <a:xfrm>
            <a:off x="460375" y="962783"/>
            <a:ext cx="8216081" cy="6186309"/>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Ausubel, D. (1978). Educazione e processi cognitivi: Guida psicologica per gli insegnanti. </a:t>
            </a:r>
            <a:r>
              <a:rPr lang="it-IT" dirty="0" smtClean="0">
                <a:latin typeface="Times New Roman" panose="02020603050405020304" pitchFamily="18" charset="0"/>
                <a:cs typeface="Times New Roman" panose="02020603050405020304" pitchFamily="18" charset="0"/>
              </a:rPr>
              <a:t>Milano</a:t>
            </a:r>
            <a:r>
              <a:rPr lang="it-IT" dirty="0">
                <a:latin typeface="Times New Roman" panose="02020603050405020304" pitchFamily="18" charset="0"/>
                <a:cs typeface="Times New Roman" panose="02020603050405020304" pitchFamily="18" charset="0"/>
              </a:rPr>
              <a:t>, Franco Angeli ed.</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Castoldi, M. (2014). Progettare per competenze. Roma: Carocci Editore</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Cornoldi C., De Beni R., Gruppo MT. (2001). Imparare a studiare 2. Trento, Erickson</a:t>
            </a:r>
            <a:r>
              <a:rPr lang="it-IT" dirty="0" smtClean="0">
                <a:latin typeface="Times New Roman" panose="02020603050405020304" pitchFamily="18" charset="0"/>
                <a:cs typeface="Times New Roman" panose="02020603050405020304" pitchFamily="18" charset="0"/>
              </a:rPr>
              <a:t>.</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Cottini, L. (2017). Didattica speciale e inclusione scolastica. Roma. Carocci </a:t>
            </a:r>
            <a:r>
              <a:rPr lang="it-IT" dirty="0" smtClean="0">
                <a:latin typeface="Times New Roman" panose="02020603050405020304" pitchFamily="18" charset="0"/>
                <a:cs typeface="Times New Roman" panose="02020603050405020304" pitchFamily="18" charset="0"/>
              </a:rPr>
              <a:t>Editore</a:t>
            </a:r>
          </a:p>
          <a:p>
            <a:pPr algn="just"/>
            <a:endParaRPr lang="it-IT"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Curatola, A. (2016). Inclusione e integrazione. Modelli integrativi o correlati di organizzazione. Giornale italiano della ricerca educativa, n° 17, Dicembre 2016.</a:t>
            </a: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Goussot</a:t>
            </a:r>
            <a:r>
              <a:rPr lang="it-IT" dirty="0">
                <a:latin typeface="Times New Roman" panose="02020603050405020304" pitchFamily="18" charset="0"/>
                <a:cs typeface="Times New Roman" panose="02020603050405020304" pitchFamily="18" charset="0"/>
              </a:rPr>
              <a:t>, A., Annaloro, E. (2015). Risorse per l’inclusione. L’inclusione come risorsa. Palermo, G.B. Palumbo Editore.</a:t>
            </a: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Ianes </a:t>
            </a:r>
            <a:r>
              <a:rPr lang="it-IT" dirty="0">
                <a:latin typeface="Times New Roman" panose="02020603050405020304" pitchFamily="18" charset="0"/>
                <a:cs typeface="Times New Roman" panose="02020603050405020304" pitchFamily="18" charset="0"/>
              </a:rPr>
              <a:t>D., Celi, F., Cameroti, S. (2003). Il piano educativo individualizzato. Trento. Erickson.</a:t>
            </a:r>
          </a:p>
          <a:p>
            <a:pPr algn="just"/>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Milito</a:t>
            </a:r>
            <a:r>
              <a:rPr lang="it-IT" dirty="0">
                <a:latin typeface="Times New Roman" panose="02020603050405020304" pitchFamily="18" charset="0"/>
                <a:cs typeface="Times New Roman" panose="02020603050405020304" pitchFamily="18" charset="0"/>
              </a:rPr>
              <a:t>, D. (2016). Le nuove forntiere dei BES nell’era digitale. Roma, Anicia Ed.</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OMS</a:t>
            </a:r>
            <a:r>
              <a:rPr lang="en-US" dirty="0">
                <a:latin typeface="Times New Roman" panose="02020603050405020304" pitchFamily="18" charset="0"/>
                <a:cs typeface="Times New Roman" panose="02020603050405020304" pitchFamily="18" charset="0"/>
              </a:rPr>
              <a:t>.  (2007), ICF-CY, Trento, Erickson;</a:t>
            </a:r>
          </a:p>
          <a:p>
            <a:pPr algn="just"/>
            <a:endParaRPr lang="it-IT"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 xmlns:a16="http://schemas.microsoft.com/office/drawing/2014/main" id="{5FB0F032-C902-4BAE-9D96-9EC9FE1FC58B}"/>
              </a:ext>
            </a:extLst>
          </p:cNvPr>
          <p:cNvSpPr txBox="1">
            <a:spLocks/>
          </p:cNvSpPr>
          <p:nvPr/>
        </p:nvSpPr>
        <p:spPr>
          <a:xfrm>
            <a:off x="3270444" y="270131"/>
            <a:ext cx="2603112" cy="720080"/>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a:solidFill>
                  <a:srgbClr val="002060"/>
                </a:solidFill>
                <a:latin typeface="Times New Roman" panose="02020603050405020304" pitchFamily="18" charset="0"/>
                <a:cs typeface="Times New Roman" panose="02020603050405020304" pitchFamily="18" charset="0"/>
              </a:rPr>
              <a:t>BIBLIOGRAFIA</a:t>
            </a:r>
          </a:p>
        </p:txBody>
      </p:sp>
    </p:spTree>
    <p:extLst>
      <p:ext uri="{BB962C8B-B14F-4D97-AF65-F5344CB8AC3E}">
        <p14:creationId xmlns:p14="http://schemas.microsoft.com/office/powerpoint/2010/main" xmlns="" val="400053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214687" y="609804"/>
            <a:ext cx="5389763" cy="1720850"/>
          </a:xfrm>
        </p:spPr>
        <p:txBody>
          <a:bodyPr>
            <a:noAutofit/>
          </a:bodyPr>
          <a:lstStyle/>
          <a:p>
            <a:pPr algn="just"/>
            <a:r>
              <a:rPr lang="it-IT" sz="2000" dirty="0" smtClean="0">
                <a:solidFill>
                  <a:schemeClr val="tx1"/>
                </a:solidFill>
                <a:latin typeface="Times New Roman" panose="02020603050405020304" pitchFamily="18" charset="0"/>
                <a:cs typeface="Times New Roman" panose="02020603050405020304" pitchFamily="18" charset="0"/>
              </a:rPr>
              <a:t>Classificazione Internazionale del Funzionamento (OMS).È un approccio </a:t>
            </a:r>
            <a:r>
              <a:rPr lang="it-IT" sz="2000" b="1" dirty="0" smtClean="0">
                <a:solidFill>
                  <a:schemeClr val="tx1"/>
                </a:solidFill>
                <a:latin typeface="Times New Roman" panose="02020603050405020304" pitchFamily="18" charset="0"/>
                <a:cs typeface="Times New Roman" panose="02020603050405020304" pitchFamily="18" charset="0"/>
              </a:rPr>
              <a:t>globale</a:t>
            </a:r>
            <a:r>
              <a:rPr lang="it-IT" sz="2000" dirty="0">
                <a:solidFill>
                  <a:schemeClr val="tx1"/>
                </a:solidFill>
                <a:latin typeface="Times New Roman" panose="02020603050405020304" pitchFamily="18" charset="0"/>
                <a:cs typeface="Times New Roman" panose="02020603050405020304" pitchFamily="18" charset="0"/>
              </a:rPr>
              <a:t> alla salute e al funzionamento umano e quindi non parla di disabilità o </a:t>
            </a:r>
            <a:r>
              <a:rPr lang="it-IT" sz="2000" dirty="0" smtClean="0">
                <a:solidFill>
                  <a:schemeClr val="tx1"/>
                </a:solidFill>
                <a:latin typeface="Times New Roman" panose="02020603050405020304" pitchFamily="18" charset="0"/>
                <a:cs typeface="Times New Roman" panose="02020603050405020304" pitchFamily="18" charset="0"/>
              </a:rPr>
              <a:t>patologie</a:t>
            </a: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78523" y="2458548"/>
            <a:ext cx="1517650"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435" y="534624"/>
            <a:ext cx="1932080" cy="184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ttangolo 6"/>
          <p:cNvSpPr>
            <a:spLocks noChangeArrowheads="1"/>
          </p:cNvSpPr>
          <p:nvPr/>
        </p:nvSpPr>
        <p:spPr bwMode="auto">
          <a:xfrm>
            <a:off x="285323" y="3162656"/>
            <a:ext cx="273630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en-US" altLang="it-IT" sz="1600" b="1" dirty="0">
                <a:solidFill>
                  <a:srgbClr val="FF0000"/>
                </a:solidFill>
              </a:rPr>
              <a:t>International Classification of</a:t>
            </a:r>
          </a:p>
          <a:p>
            <a:pPr algn="ctr"/>
            <a:r>
              <a:rPr lang="en-US" altLang="it-IT" sz="1600" b="1" dirty="0">
                <a:solidFill>
                  <a:srgbClr val="FF0000"/>
                </a:solidFill>
              </a:rPr>
              <a:t> Functioning, Disability and Health</a:t>
            </a:r>
          </a:p>
        </p:txBody>
      </p:sp>
      <p:sp>
        <p:nvSpPr>
          <p:cNvPr id="8" name="Rectangle 7"/>
          <p:cNvSpPr/>
          <p:nvPr/>
        </p:nvSpPr>
        <p:spPr>
          <a:xfrm>
            <a:off x="3286698" y="2379448"/>
            <a:ext cx="5317751" cy="830997"/>
          </a:xfrm>
          <a:prstGeom prst="rect">
            <a:avLst/>
          </a:prstGeom>
        </p:spPr>
        <p:txBody>
          <a:bodyPr wrap="square">
            <a:spAutoFit/>
          </a:bodyPr>
          <a:lstStyle/>
          <a:p>
            <a:pPr marL="457200" indent="-457200">
              <a:buFont typeface="Arial" panose="020B0604020202020204" pitchFamily="34" charset="0"/>
              <a:buChar char="•"/>
            </a:pPr>
            <a:r>
              <a:rPr lang="it-IT" sz="2400" b="1" dirty="0">
                <a:latin typeface="Times New Roman" panose="02020603050405020304" pitchFamily="18" charset="0"/>
                <a:cs typeface="Times New Roman" panose="02020603050405020304" pitchFamily="18" charset="0"/>
              </a:rPr>
              <a:t>linguaggio standard e </a:t>
            </a:r>
            <a:r>
              <a:rPr lang="it-IT" sz="2400" b="1" dirty="0" smtClean="0">
                <a:latin typeface="Times New Roman" panose="02020603050405020304" pitchFamily="18" charset="0"/>
                <a:cs typeface="Times New Roman" panose="02020603050405020304" pitchFamily="18" charset="0"/>
              </a:rPr>
              <a:t>unificato</a:t>
            </a:r>
          </a:p>
          <a:p>
            <a:pPr marL="457200" indent="-457200">
              <a:buFont typeface="Arial" panose="020B0604020202020204" pitchFamily="34" charset="0"/>
              <a:buChar char="•"/>
            </a:pPr>
            <a:r>
              <a:rPr lang="it-IT" sz="2400" b="1" dirty="0" smtClean="0">
                <a:latin typeface="Times New Roman" panose="02020603050405020304" pitchFamily="18" charset="0"/>
                <a:cs typeface="Times New Roman" panose="02020603050405020304" pitchFamily="18" charset="0"/>
              </a:rPr>
              <a:t>condiviso </a:t>
            </a:r>
            <a:r>
              <a:rPr lang="it-IT" sz="2400" b="1" dirty="0">
                <a:latin typeface="Times New Roman" panose="02020603050405020304" pitchFamily="18" charset="0"/>
                <a:cs typeface="Times New Roman" panose="02020603050405020304" pitchFamily="18" charset="0"/>
              </a:rPr>
              <a:t>a livello mondiale </a:t>
            </a:r>
          </a:p>
        </p:txBody>
      </p:sp>
      <p:sp>
        <p:nvSpPr>
          <p:cNvPr id="33" name="Rounded Rectangle 32"/>
          <p:cNvSpPr/>
          <p:nvPr/>
        </p:nvSpPr>
        <p:spPr>
          <a:xfrm>
            <a:off x="3877568" y="3205408"/>
            <a:ext cx="3672409"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smtClean="0"/>
              <a:t>Condizione di salute </a:t>
            </a:r>
            <a:r>
              <a:rPr lang="it-IT" dirty="0" smtClean="0"/>
              <a:t>(disturbo/malattia)</a:t>
            </a:r>
            <a:endParaRPr lang="it-IT" b="1" dirty="0"/>
          </a:p>
        </p:txBody>
      </p:sp>
      <p:sp>
        <p:nvSpPr>
          <p:cNvPr id="34" name="Rounded Rectangle 33"/>
          <p:cNvSpPr/>
          <p:nvPr/>
        </p:nvSpPr>
        <p:spPr>
          <a:xfrm>
            <a:off x="2693690" y="4515431"/>
            <a:ext cx="2520402" cy="5993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smtClean="0"/>
              <a:t>Strutture e Funzioni corporee</a:t>
            </a:r>
            <a:endParaRPr lang="it-IT" b="1" dirty="0"/>
          </a:p>
        </p:txBody>
      </p:sp>
      <p:sp>
        <p:nvSpPr>
          <p:cNvPr id="35" name="Rounded Rectangle 34"/>
          <p:cNvSpPr/>
          <p:nvPr/>
        </p:nvSpPr>
        <p:spPr>
          <a:xfrm>
            <a:off x="5866172" y="4557847"/>
            <a:ext cx="2738277" cy="576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smtClean="0"/>
              <a:t>Attività e Partecipazione</a:t>
            </a:r>
            <a:endParaRPr lang="it-IT" b="1" dirty="0"/>
          </a:p>
        </p:txBody>
      </p:sp>
      <p:sp>
        <p:nvSpPr>
          <p:cNvPr id="36" name="Rounded Rectangle 35"/>
          <p:cNvSpPr/>
          <p:nvPr/>
        </p:nvSpPr>
        <p:spPr>
          <a:xfrm>
            <a:off x="3782380" y="5638282"/>
            <a:ext cx="3862784" cy="5993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b="1" dirty="0" smtClean="0"/>
              <a:t>Fattori Ambientali e Perosnali</a:t>
            </a:r>
            <a:endParaRPr lang="it-IT" b="1" dirty="0"/>
          </a:p>
        </p:txBody>
      </p:sp>
      <p:cxnSp>
        <p:nvCxnSpPr>
          <p:cNvPr id="39" name="Straight Arrow Connector 38"/>
          <p:cNvCxnSpPr>
            <a:stCxn id="33" idx="2"/>
            <a:endCxn id="35" idx="0"/>
          </p:cNvCxnSpPr>
          <p:nvPr/>
        </p:nvCxnSpPr>
        <p:spPr>
          <a:xfrm>
            <a:off x="5713773" y="4069504"/>
            <a:ext cx="1521538" cy="4883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endCxn id="34" idx="0"/>
          </p:cNvCxnSpPr>
          <p:nvPr/>
        </p:nvCxnSpPr>
        <p:spPr>
          <a:xfrm flipH="1">
            <a:off x="3953891" y="4075815"/>
            <a:ext cx="1759881" cy="4396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p:nvPr/>
        </p:nvCxnSpPr>
        <p:spPr>
          <a:xfrm flipV="1">
            <a:off x="5713771" y="5085184"/>
            <a:ext cx="1521539" cy="5530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p:nvPr/>
        </p:nvCxnSpPr>
        <p:spPr>
          <a:xfrm flipH="1" flipV="1">
            <a:off x="3953891" y="5114776"/>
            <a:ext cx="1759880" cy="5235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endCxn id="35" idx="1"/>
          </p:cNvCxnSpPr>
          <p:nvPr/>
        </p:nvCxnSpPr>
        <p:spPr>
          <a:xfrm flipV="1">
            <a:off x="5214092" y="4845879"/>
            <a:ext cx="652080" cy="5157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1" name="Rectangle 50"/>
          <p:cNvSpPr/>
          <p:nvPr/>
        </p:nvSpPr>
        <p:spPr>
          <a:xfrm>
            <a:off x="929462" y="4294572"/>
            <a:ext cx="1415772" cy="369332"/>
          </a:xfrm>
          <a:prstGeom prst="rect">
            <a:avLst/>
          </a:prstGeom>
        </p:spPr>
        <p:txBody>
          <a:bodyPr wrap="none">
            <a:spAutoFit/>
          </a:bodyPr>
          <a:lstStyle/>
          <a:p>
            <a:pPr algn="r"/>
            <a:r>
              <a:rPr lang="it-IT" dirty="0" smtClean="0">
                <a:solidFill>
                  <a:srgbClr val="002060"/>
                </a:solidFill>
                <a:latin typeface="Times New Roman" panose="02020603050405020304" pitchFamily="18" charset="0"/>
                <a:cs typeface="Times New Roman" panose="02020603050405020304" pitchFamily="18" charset="0"/>
              </a:rPr>
              <a:t>(OMS, 2007)</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75068" y="4976562"/>
            <a:ext cx="2482075" cy="1323439"/>
          </a:xfrm>
          <a:prstGeom prst="rect">
            <a:avLst/>
          </a:prstGeom>
          <a:noFill/>
        </p:spPr>
        <p:txBody>
          <a:bodyPr wrap="square" rtlCol="0">
            <a:spAutoFit/>
          </a:bodyPr>
          <a:lstStyle/>
          <a:p>
            <a:r>
              <a:rPr lang="it-IT" sz="2000" b="1" dirty="0" smtClean="0">
                <a:latin typeface="Times New Roman" panose="02020603050405020304" pitchFamily="18" charset="0"/>
                <a:cs typeface="Times New Roman" panose="02020603050405020304" pitchFamily="18" charset="0"/>
              </a:rPr>
              <a:t>Disabilità</a:t>
            </a:r>
          </a:p>
          <a:p>
            <a:r>
              <a:rPr lang="it-IT" sz="2000" b="1" dirty="0" smtClean="0">
                <a:latin typeface="Times New Roman" panose="02020603050405020304" pitchFamily="18" charset="0"/>
                <a:cs typeface="Times New Roman" panose="02020603050405020304" pitchFamily="18" charset="0"/>
              </a:rPr>
              <a:t>Funzionamento</a:t>
            </a:r>
          </a:p>
          <a:p>
            <a:r>
              <a:rPr lang="it-IT" sz="2000" b="1" dirty="0" smtClean="0">
                <a:latin typeface="Times New Roman" panose="02020603050405020304" pitchFamily="18" charset="0"/>
                <a:cs typeface="Times New Roman" panose="02020603050405020304" pitchFamily="18" charset="0"/>
              </a:rPr>
              <a:t>Menomazione</a:t>
            </a:r>
          </a:p>
          <a:p>
            <a:r>
              <a:rPr lang="it-IT" sz="2000" dirty="0" smtClean="0">
                <a:latin typeface="Times New Roman" panose="02020603050405020304" pitchFamily="18" charset="0"/>
                <a:cs typeface="Times New Roman" panose="02020603050405020304" pitchFamily="18" charset="0"/>
              </a:rPr>
              <a:t>Sono termini ombrello</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744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817356576"/>
              </p:ext>
            </p:extLst>
          </p:nvPr>
        </p:nvGraphicFramePr>
        <p:xfrm>
          <a:off x="539552" y="1276555"/>
          <a:ext cx="4464496" cy="4888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3568" y="692696"/>
            <a:ext cx="7560840" cy="461665"/>
          </a:xfrm>
          <a:prstGeom prst="rect">
            <a:avLst/>
          </a:prstGeom>
          <a:noFill/>
        </p:spPr>
        <p:txBody>
          <a:bodyPr wrap="square" rtlCol="0">
            <a:spAutoFit/>
          </a:bodyPr>
          <a:lstStyle/>
          <a:p>
            <a:pPr algn="ctr"/>
            <a:r>
              <a:rPr lang="it-IT" sz="2400" dirty="0" smtClean="0">
                <a:latin typeface="Times New Roman" panose="02020603050405020304" pitchFamily="18" charset="0"/>
                <a:cs typeface="Times New Roman" panose="02020603050405020304" pitchFamily="18" charset="0"/>
              </a:rPr>
              <a:t>Il nuovo panorama dell’inclusione (DLGS 66/2017)</a:t>
            </a:r>
            <a:endParaRPr lang="it-IT" sz="24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5580112" y="1276555"/>
            <a:ext cx="2067153" cy="1078748"/>
            <a:chOff x="2213613" y="-560243"/>
            <a:chExt cx="2067153" cy="1312642"/>
          </a:xfrm>
        </p:grpSpPr>
        <p:sp>
          <p:nvSpPr>
            <p:cNvPr id="5" name="Rounded Rectangle 4"/>
            <p:cNvSpPr/>
            <p:nvPr/>
          </p:nvSpPr>
          <p:spPr>
            <a:xfrm>
              <a:off x="2213613" y="-560243"/>
              <a:ext cx="2067153" cy="131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2213613" y="-352014"/>
              <a:ext cx="2028707" cy="825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latin typeface="+mj-lt"/>
                </a:rPr>
                <a:t>Piano educativo individualizzato</a:t>
              </a:r>
              <a:endParaRPr lang="it-IT" sz="1900" kern="1200" dirty="0">
                <a:latin typeface="+mj-lt"/>
              </a:endParaRPr>
            </a:p>
          </p:txBody>
        </p:sp>
      </p:grpSp>
      <p:grpSp>
        <p:nvGrpSpPr>
          <p:cNvPr id="7" name="Group 6"/>
          <p:cNvGrpSpPr/>
          <p:nvPr/>
        </p:nvGrpSpPr>
        <p:grpSpPr>
          <a:xfrm>
            <a:off x="5531023" y="2827552"/>
            <a:ext cx="2067153" cy="1029607"/>
            <a:chOff x="1493533" y="656098"/>
            <a:chExt cx="2067153" cy="1274196"/>
          </a:xfrm>
        </p:grpSpPr>
        <p:sp>
          <p:nvSpPr>
            <p:cNvPr id="8" name="Rounded Rectangle 7"/>
            <p:cNvSpPr/>
            <p:nvPr/>
          </p:nvSpPr>
          <p:spPr>
            <a:xfrm>
              <a:off x="1493533" y="656098"/>
              <a:ext cx="2067153" cy="102960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1531979" y="694544"/>
              <a:ext cx="1990261" cy="1235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latin typeface="+mj-lt"/>
                </a:rPr>
                <a:t>Progetto individuale</a:t>
              </a:r>
              <a:endParaRPr lang="it-IT" sz="1900" kern="1200" dirty="0">
                <a:latin typeface="+mj-lt"/>
              </a:endParaRPr>
            </a:p>
          </p:txBody>
        </p:sp>
      </p:grpSp>
      <p:grpSp>
        <p:nvGrpSpPr>
          <p:cNvPr id="10" name="Group 9"/>
          <p:cNvGrpSpPr/>
          <p:nvPr/>
        </p:nvGrpSpPr>
        <p:grpSpPr>
          <a:xfrm>
            <a:off x="5607915" y="4214236"/>
            <a:ext cx="2075205" cy="870948"/>
            <a:chOff x="1485481" y="656098"/>
            <a:chExt cx="2075205" cy="1334084"/>
          </a:xfrm>
        </p:grpSpPr>
        <p:sp>
          <p:nvSpPr>
            <p:cNvPr id="11" name="Rounded Rectangle 10"/>
            <p:cNvSpPr/>
            <p:nvPr/>
          </p:nvSpPr>
          <p:spPr>
            <a:xfrm>
              <a:off x="1493533" y="656098"/>
              <a:ext cx="2067153" cy="131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1485481" y="754432"/>
              <a:ext cx="1990261" cy="1235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smtClean="0">
                  <a:latin typeface="+mj-lt"/>
                </a:rPr>
                <a:t>Piano di riabilitazione</a:t>
              </a:r>
            </a:p>
          </p:txBody>
        </p:sp>
      </p:grpSp>
      <p:sp>
        <p:nvSpPr>
          <p:cNvPr id="13" name="Right Arrow 12"/>
          <p:cNvSpPr/>
          <p:nvPr/>
        </p:nvSpPr>
        <p:spPr>
          <a:xfrm rot="20503793">
            <a:off x="3980015" y="2167888"/>
            <a:ext cx="1559565" cy="374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ight Arrow 13"/>
          <p:cNvSpPr/>
          <p:nvPr/>
        </p:nvSpPr>
        <p:spPr>
          <a:xfrm>
            <a:off x="4173404" y="2827552"/>
            <a:ext cx="1257698" cy="3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ight Arrow 14"/>
          <p:cNvSpPr/>
          <p:nvPr/>
        </p:nvSpPr>
        <p:spPr>
          <a:xfrm rot="2022630">
            <a:off x="3934746" y="3573707"/>
            <a:ext cx="1866370" cy="380267"/>
          </a:xfrm>
          <a:prstGeom prst="rightArrow">
            <a:avLst>
              <a:gd name="adj1" fmla="val 50000"/>
              <a:gd name="adj2" fmla="val 56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a:off x="6090409" y="2355303"/>
            <a:ext cx="1008112" cy="369332"/>
          </a:xfrm>
          <a:prstGeom prst="rect">
            <a:avLst/>
          </a:prstGeom>
          <a:noFill/>
        </p:spPr>
        <p:txBody>
          <a:bodyPr wrap="square" rtlCol="0">
            <a:spAutoFit/>
          </a:bodyPr>
          <a:lstStyle/>
          <a:p>
            <a:r>
              <a:rPr lang="it-IT" b="1" dirty="0" smtClean="0"/>
              <a:t>Scuola</a:t>
            </a:r>
            <a:endParaRPr lang="it-IT" b="1" dirty="0"/>
          </a:p>
        </p:txBody>
      </p:sp>
      <p:sp>
        <p:nvSpPr>
          <p:cNvPr id="17" name="TextBox 16"/>
          <p:cNvSpPr txBox="1"/>
          <p:nvPr/>
        </p:nvSpPr>
        <p:spPr>
          <a:xfrm>
            <a:off x="5839550" y="3675494"/>
            <a:ext cx="1548276" cy="369332"/>
          </a:xfrm>
          <a:prstGeom prst="rect">
            <a:avLst/>
          </a:prstGeom>
          <a:noFill/>
        </p:spPr>
        <p:txBody>
          <a:bodyPr wrap="square" rtlCol="0">
            <a:spAutoFit/>
          </a:bodyPr>
          <a:lstStyle/>
          <a:p>
            <a:r>
              <a:rPr lang="it-IT" b="1" dirty="0" smtClean="0"/>
              <a:t>Ente locale</a:t>
            </a:r>
            <a:endParaRPr lang="it-IT" b="1" dirty="0"/>
          </a:p>
        </p:txBody>
      </p:sp>
      <p:sp>
        <p:nvSpPr>
          <p:cNvPr id="18" name="TextBox 17"/>
          <p:cNvSpPr txBox="1"/>
          <p:nvPr/>
        </p:nvSpPr>
        <p:spPr>
          <a:xfrm>
            <a:off x="4961305" y="5067048"/>
            <a:ext cx="3376476" cy="369332"/>
          </a:xfrm>
          <a:prstGeom prst="rect">
            <a:avLst/>
          </a:prstGeom>
          <a:noFill/>
        </p:spPr>
        <p:txBody>
          <a:bodyPr wrap="square" rtlCol="0">
            <a:spAutoFit/>
          </a:bodyPr>
          <a:lstStyle/>
          <a:p>
            <a:r>
              <a:rPr lang="it-IT" b="1" dirty="0" smtClean="0"/>
              <a:t>Servizio sanitario nazionale</a:t>
            </a:r>
            <a:endParaRPr lang="it-IT" b="1" dirty="0"/>
          </a:p>
        </p:txBody>
      </p:sp>
    </p:spTree>
    <p:extLst>
      <p:ext uri="{BB962C8B-B14F-4D97-AF65-F5344CB8AC3E}">
        <p14:creationId xmlns:p14="http://schemas.microsoft.com/office/powerpoint/2010/main" xmlns="" val="4133876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68795435"/>
              </p:ext>
            </p:extLst>
          </p:nvPr>
        </p:nvGraphicFramePr>
        <p:xfrm>
          <a:off x="520040" y="1628800"/>
          <a:ext cx="3120008" cy="1455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utoShape 2" descr="Risultati immagini per compe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2" descr="Risultati immagini per interdisciplinariet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Title 1">
            <a:extLst>
              <a:ext uri="{FF2B5EF4-FFF2-40B4-BE49-F238E27FC236}">
                <a16:creationId xmlns:a16="http://schemas.microsoft.com/office/drawing/2014/main" xmlns="" id="{B0BB7E3C-5B48-4283-BA28-59205408B465}"/>
              </a:ext>
            </a:extLst>
          </p:cNvPr>
          <p:cNvSpPr txBox="1">
            <a:spLocks/>
          </p:cNvSpPr>
          <p:nvPr/>
        </p:nvSpPr>
        <p:spPr>
          <a:xfrm>
            <a:off x="3295480" y="343224"/>
            <a:ext cx="2376264" cy="720079"/>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fontScale="92500" lnSpcReduction="10000"/>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smtClean="0">
                <a:solidFill>
                  <a:srgbClr val="002060"/>
                </a:solidFill>
                <a:latin typeface="Times New Roman" panose="02020603050405020304" pitchFamily="18" charset="0"/>
                <a:cs typeface="Times New Roman" panose="02020603050405020304" pitchFamily="18" charset="0"/>
              </a:rPr>
              <a:t>PEI </a:t>
            </a:r>
          </a:p>
          <a:p>
            <a:pPr algn="ctr"/>
            <a:r>
              <a:rPr lang="it-IT" sz="1900" cap="none" dirty="0" smtClean="0">
                <a:solidFill>
                  <a:srgbClr val="002060"/>
                </a:solidFill>
                <a:latin typeface="Times New Roman" panose="02020603050405020304" pitchFamily="18" charset="0"/>
                <a:cs typeface="Times New Roman" panose="02020603050405020304" pitchFamily="18" charset="0"/>
              </a:rPr>
              <a:t>(DLGS 66/201</a:t>
            </a:r>
            <a:r>
              <a:rPr lang="it-IT" sz="2200" cap="none" dirty="0" smtClean="0">
                <a:solidFill>
                  <a:srgbClr val="002060"/>
                </a:solidFill>
                <a:latin typeface="Times New Roman" panose="02020603050405020304" pitchFamily="18" charset="0"/>
                <a:cs typeface="Times New Roman" panose="02020603050405020304" pitchFamily="18" charset="0"/>
              </a:rPr>
              <a:t>7)</a:t>
            </a:r>
            <a:endParaRPr lang="it-IT" sz="2200" cap="none" dirty="0">
              <a:solidFill>
                <a:srgbClr val="002060"/>
              </a:solidFill>
              <a:latin typeface="Times New Roman" panose="02020603050405020304" pitchFamily="18" charset="0"/>
              <a:cs typeface="Times New Roman" panose="02020603050405020304" pitchFamily="18" charset="0"/>
            </a:endParaRPr>
          </a:p>
        </p:txBody>
      </p:sp>
      <p:cxnSp>
        <p:nvCxnSpPr>
          <p:cNvPr id="6" name="Elbow Connector 5"/>
          <p:cNvCxnSpPr>
            <a:stCxn id="8" idx="2"/>
            <a:endCxn id="3" idx="0"/>
          </p:cNvCxnSpPr>
          <p:nvPr/>
        </p:nvCxnSpPr>
        <p:spPr>
          <a:xfrm rot="5400000">
            <a:off x="2999080" y="144267"/>
            <a:ext cx="565497" cy="240356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Rounded Rectangle 18"/>
          <p:cNvSpPr/>
          <p:nvPr/>
        </p:nvSpPr>
        <p:spPr>
          <a:xfrm>
            <a:off x="827584" y="1628800"/>
            <a:ext cx="2498438"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smtClean="0">
                <a:latin typeface="Times New Roman" panose="02020603050405020304" pitchFamily="18" charset="0"/>
                <a:cs typeface="Times New Roman" panose="02020603050405020304" pitchFamily="18" charset="0"/>
              </a:rPr>
              <a:t>Certificazione Diagnostica</a:t>
            </a:r>
            <a:endParaRPr lang="it-IT" sz="2400"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5724128" y="1628800"/>
            <a:ext cx="2498438"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smtClean="0">
                <a:latin typeface="Times New Roman" panose="02020603050405020304" pitchFamily="18" charset="0"/>
                <a:cs typeface="Times New Roman" panose="02020603050405020304" pitchFamily="18" charset="0"/>
              </a:rPr>
              <a:t>Profilo di Funzionamento</a:t>
            </a:r>
            <a:endParaRPr lang="it-IT" sz="2400" dirty="0">
              <a:latin typeface="Times New Roman" panose="02020603050405020304" pitchFamily="18" charset="0"/>
              <a:cs typeface="Times New Roman" panose="02020603050405020304" pitchFamily="18" charset="0"/>
            </a:endParaRPr>
          </a:p>
        </p:txBody>
      </p:sp>
      <p:cxnSp>
        <p:nvCxnSpPr>
          <p:cNvPr id="22" name="Elbow Connector 21"/>
          <p:cNvCxnSpPr>
            <a:stCxn id="8" idx="2"/>
            <a:endCxn id="21" idx="0"/>
          </p:cNvCxnSpPr>
          <p:nvPr/>
        </p:nvCxnSpPr>
        <p:spPr>
          <a:xfrm rot="16200000" flipH="1">
            <a:off x="5445731" y="101183"/>
            <a:ext cx="565497" cy="2489735"/>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10244" name="TextBox 10243"/>
          <p:cNvSpPr txBox="1"/>
          <p:nvPr/>
        </p:nvSpPr>
        <p:spPr>
          <a:xfrm>
            <a:off x="2076803" y="2780928"/>
            <a:ext cx="4851836" cy="1384995"/>
          </a:xfrm>
          <a:prstGeom prst="rect">
            <a:avLst/>
          </a:prstGeom>
          <a:noFill/>
        </p:spPr>
        <p:txBody>
          <a:bodyPr wrap="square" rtlCol="0">
            <a:spAutoFit/>
          </a:bodyPr>
          <a:lstStyle/>
          <a:p>
            <a:pPr algn="ctr"/>
            <a:r>
              <a:rPr lang="it-IT" sz="2800" dirty="0" smtClean="0">
                <a:solidFill>
                  <a:srgbClr val="FF0000"/>
                </a:solidFill>
                <a:latin typeface="Times New Roman" panose="02020603050405020304" pitchFamily="18" charset="0"/>
                <a:cs typeface="Times New Roman" panose="02020603050405020304" pitchFamily="18" charset="0"/>
              </a:rPr>
              <a:t>Co-Costruzione</a:t>
            </a:r>
          </a:p>
          <a:p>
            <a:pPr algn="ctr"/>
            <a:r>
              <a:rPr lang="it-IT" sz="2800" dirty="0" smtClean="0">
                <a:solidFill>
                  <a:srgbClr val="DEAE00"/>
                </a:solidFill>
                <a:latin typeface="Times New Roman" panose="02020603050405020304" pitchFamily="18" charset="0"/>
                <a:cs typeface="Times New Roman" panose="02020603050405020304" pitchFamily="18" charset="0"/>
              </a:rPr>
              <a:t>Progetto didattico-Percorso semplificato o Differenziato</a:t>
            </a:r>
            <a:endParaRPr lang="it-IT" sz="2800" dirty="0">
              <a:solidFill>
                <a:srgbClr val="DEAE00"/>
              </a:solidFill>
              <a:latin typeface="Times New Roman" panose="02020603050405020304" pitchFamily="18" charset="0"/>
              <a:cs typeface="Times New Roman" panose="02020603050405020304" pitchFamily="18" charset="0"/>
            </a:endParaRPr>
          </a:p>
        </p:txBody>
      </p:sp>
      <p:sp>
        <p:nvSpPr>
          <p:cNvPr id="10245" name="Left Brace 10244"/>
          <p:cNvSpPr/>
          <p:nvPr/>
        </p:nvSpPr>
        <p:spPr>
          <a:xfrm rot="16200000">
            <a:off x="4303184" y="1249598"/>
            <a:ext cx="861879" cy="5832649"/>
          </a:xfrm>
          <a:prstGeom prst="leftBrace">
            <a:avLst>
              <a:gd name="adj1" fmla="val 0"/>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10246" name="Rounded Rectangle 10245"/>
          <p:cNvSpPr/>
          <p:nvPr/>
        </p:nvSpPr>
        <p:spPr>
          <a:xfrm>
            <a:off x="2625316" y="4596862"/>
            <a:ext cx="4176464" cy="9203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2400" b="1" dirty="0" smtClean="0">
                <a:latin typeface="Times New Roman" panose="02020603050405020304" pitchFamily="18" charset="0"/>
                <a:cs typeface="Times New Roman" panose="02020603050405020304" pitchFamily="18" charset="0"/>
              </a:rPr>
              <a:t>Progetto individuale e PAI</a:t>
            </a:r>
            <a:endParaRPr lang="it-IT" sz="2400" b="1" dirty="0">
              <a:latin typeface="Times New Roman" panose="02020603050405020304" pitchFamily="18" charset="0"/>
              <a:cs typeface="Times New Roman" panose="02020603050405020304" pitchFamily="18" charset="0"/>
            </a:endParaRPr>
          </a:p>
        </p:txBody>
      </p:sp>
      <p:sp>
        <p:nvSpPr>
          <p:cNvPr id="10248" name="Rounded Rectangle 10247"/>
          <p:cNvSpPr/>
          <p:nvPr/>
        </p:nvSpPr>
        <p:spPr>
          <a:xfrm>
            <a:off x="307975" y="5805264"/>
            <a:ext cx="8440489" cy="936104"/>
          </a:xfrm>
          <a:prstGeom prst="round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it-IT" sz="2000" dirty="0" smtClean="0">
                <a:latin typeface="Times New Roman" panose="02020603050405020304" pitchFamily="18" charset="0"/>
                <a:cs typeface="Times New Roman" panose="02020603050405020304" pitchFamily="18" charset="0"/>
              </a:rPr>
              <a:t>Obiettivi didattici ed educativi- metodi, materiali e sussidi per itinerari didattici e per la valutazione – modalità per alternanza – correlazione extrascuola</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4762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0BB7E3C-5B48-4283-BA28-59205408B465}"/>
              </a:ext>
            </a:extLst>
          </p:cNvPr>
          <p:cNvSpPr txBox="1">
            <a:spLocks/>
          </p:cNvSpPr>
          <p:nvPr/>
        </p:nvSpPr>
        <p:spPr>
          <a:xfrm>
            <a:off x="3059832" y="116632"/>
            <a:ext cx="3220736" cy="720079"/>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fontScale="92500" lnSpcReduction="10000"/>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smtClean="0">
                <a:solidFill>
                  <a:srgbClr val="002060"/>
                </a:solidFill>
                <a:latin typeface="Times New Roman" panose="02020603050405020304" pitchFamily="18" charset="0"/>
                <a:cs typeface="Times New Roman" panose="02020603050405020304" pitchFamily="18" charset="0"/>
              </a:rPr>
              <a:t>Obiettivi Curriculari</a:t>
            </a:r>
          </a:p>
          <a:p>
            <a:pPr algn="ctr"/>
            <a:r>
              <a:rPr lang="it-IT" sz="2400" cap="none" dirty="0" smtClean="0">
                <a:solidFill>
                  <a:srgbClr val="002060"/>
                </a:solidFill>
                <a:latin typeface="Times New Roman" panose="02020603050405020304" pitchFamily="18" charset="0"/>
                <a:cs typeface="Times New Roman" panose="02020603050405020304" pitchFamily="18" charset="0"/>
              </a:rPr>
              <a:t>Modalità per adattarli</a:t>
            </a:r>
            <a:endParaRPr lang="it-IT" sz="2200" cap="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xmlns="" val="1483290658"/>
              </p:ext>
            </p:extLst>
          </p:nvPr>
        </p:nvGraphicFramePr>
        <p:xfrm>
          <a:off x="467544" y="980728"/>
          <a:ext cx="8151622" cy="52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965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3336268-F3D3-45CF-922B-3CA31211D7A4}"/>
              </a:ext>
            </a:extLst>
          </p:cNvPr>
          <p:cNvSpPr txBox="1">
            <a:spLocks/>
          </p:cNvSpPr>
          <p:nvPr/>
        </p:nvSpPr>
        <p:spPr>
          <a:xfrm>
            <a:off x="2627784" y="683829"/>
            <a:ext cx="4320828" cy="720080"/>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a:solidFill>
                  <a:srgbClr val="002060"/>
                </a:solidFill>
                <a:latin typeface="Times New Roman" panose="02020603050405020304" pitchFamily="18" charset="0"/>
                <a:cs typeface="Times New Roman" panose="02020603050405020304" pitchFamily="18" charset="0"/>
              </a:rPr>
              <a:t>DIDATTICA INCLUSIVA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116" y="1957852"/>
            <a:ext cx="85344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71798" y="4745876"/>
            <a:ext cx="213995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256763" y="1926528"/>
            <a:ext cx="3283417" cy="461665"/>
          </a:xfrm>
          <a:prstGeom prst="rect">
            <a:avLst/>
          </a:prstGeom>
          <a:noFill/>
        </p:spPr>
        <p:txBody>
          <a:bodyPr wrap="square" rtlCol="0">
            <a:spAutoFit/>
          </a:bodyPr>
          <a:lstStyle/>
          <a:p>
            <a:pPr algn="ctr"/>
            <a:r>
              <a:rPr lang="it-IT" sz="2400" b="1" dirty="0" smtClean="0">
                <a:latin typeface="Times New Roman" panose="02020603050405020304" pitchFamily="18" charset="0"/>
                <a:cs typeface="Times New Roman" panose="02020603050405020304" pitchFamily="18" charset="0"/>
              </a:rPr>
              <a:t>4  Piani per l’inclusione</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602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057888059"/>
              </p:ext>
            </p:extLst>
          </p:nvPr>
        </p:nvGraphicFramePr>
        <p:xfrm>
          <a:off x="520040" y="1628800"/>
          <a:ext cx="3120008" cy="1455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utoShape 2" descr="Risultati immagini per compet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Title 1">
            <a:extLst>
              <a:ext uri="{FF2B5EF4-FFF2-40B4-BE49-F238E27FC236}">
                <a16:creationId xmlns="" xmlns:a16="http://schemas.microsoft.com/office/drawing/2014/main" id="{CA60BC10-1566-48A5-B335-55B9844B675E}"/>
              </a:ext>
            </a:extLst>
          </p:cNvPr>
          <p:cNvSpPr txBox="1">
            <a:spLocks/>
          </p:cNvSpPr>
          <p:nvPr/>
        </p:nvSpPr>
        <p:spPr>
          <a:xfrm>
            <a:off x="2337960" y="692696"/>
            <a:ext cx="5040560" cy="720080"/>
          </a:xfrm>
          <a:prstGeom prst="rect">
            <a:avLst/>
          </a:prstGeom>
          <a:gradFill>
            <a:gsLst>
              <a:gs pos="0">
                <a:schemeClr val="tx1">
                  <a:lumMod val="0"/>
                  <a:lumOff val="100000"/>
                </a:schemeClr>
              </a:gs>
              <a:gs pos="92812">
                <a:srgbClr val="FFDD5D"/>
              </a:gs>
              <a:gs pos="86625">
                <a:srgbClr val="FFDF68"/>
              </a:gs>
              <a:gs pos="74250">
                <a:srgbClr val="FFE47E"/>
              </a:gs>
              <a:gs pos="19000">
                <a:srgbClr val="FFEDA9"/>
              </a:gs>
              <a:gs pos="99000">
                <a:schemeClr val="accent3">
                  <a:lumMod val="60000"/>
                  <a:lumOff val="40000"/>
                </a:schemeClr>
              </a:gs>
            </a:gsLst>
            <a:lin ang="5400000" scaled="1"/>
          </a:gradFill>
        </p:spPr>
        <p:style>
          <a:lnRef idx="1">
            <a:schemeClr val="accent3"/>
          </a:lnRef>
          <a:fillRef idx="2">
            <a:schemeClr val="accent3"/>
          </a:fillRef>
          <a:effectRef idx="1">
            <a:schemeClr val="accent3"/>
          </a:effectRef>
          <a:fontRef idx="minor">
            <a:schemeClr val="dk1"/>
          </a:fontRef>
        </p:style>
        <p:txBody>
          <a:bodyPr vert="horz" lIns="0" tIns="45720" rIns="0" bIns="45720" rtlCol="0" anchor="ctr">
            <a:normAutofit fontScale="92500"/>
          </a:bodyPr>
          <a:lstStyle>
            <a:lvl1pPr algn="l" defTabSz="914400" rtl="0" eaLnBrk="1" latinLnBrk="0" hangingPunct="1">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sz="2400" cap="none" dirty="0">
                <a:solidFill>
                  <a:srgbClr val="002060"/>
                </a:solidFill>
                <a:latin typeface="Times New Roman" panose="02020603050405020304" pitchFamily="18" charset="0"/>
                <a:cs typeface="Times New Roman" panose="02020603050405020304" pitchFamily="18" charset="0"/>
              </a:rPr>
              <a:t>UNIVERSAL DESIGN FOR LEARNING</a:t>
            </a:r>
          </a:p>
        </p:txBody>
      </p:sp>
      <p:grpSp>
        <p:nvGrpSpPr>
          <p:cNvPr id="10" name="Gruppo 9">
            <a:extLst>
              <a:ext uri="{FF2B5EF4-FFF2-40B4-BE49-F238E27FC236}">
                <a16:creationId xmlns="" xmlns:a16="http://schemas.microsoft.com/office/drawing/2014/main" id="{4811E790-8243-3948-A7C3-857E878680D4}"/>
              </a:ext>
            </a:extLst>
          </p:cNvPr>
          <p:cNvGrpSpPr/>
          <p:nvPr/>
        </p:nvGrpSpPr>
        <p:grpSpPr>
          <a:xfrm>
            <a:off x="1268287" y="1844824"/>
            <a:ext cx="6840760" cy="2557812"/>
            <a:chOff x="1691681" y="3098151"/>
            <a:chExt cx="5983978" cy="2184092"/>
          </a:xfrm>
        </p:grpSpPr>
        <p:pic>
          <p:nvPicPr>
            <p:cNvPr id="6" name="Immagine 5">
              <a:extLst>
                <a:ext uri="{FF2B5EF4-FFF2-40B4-BE49-F238E27FC236}">
                  <a16:creationId xmlns="" xmlns:a16="http://schemas.microsoft.com/office/drawing/2014/main" id="{10D972BF-FCBC-E740-88B2-AB1B9379DDF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98995" y="3098151"/>
              <a:ext cx="5976664" cy="1802437"/>
            </a:xfrm>
            <a:prstGeom prst="rect">
              <a:avLst/>
            </a:prstGeom>
          </p:spPr>
        </p:pic>
        <p:grpSp>
          <p:nvGrpSpPr>
            <p:cNvPr id="9" name="Gruppo 8">
              <a:extLst>
                <a:ext uri="{FF2B5EF4-FFF2-40B4-BE49-F238E27FC236}">
                  <a16:creationId xmlns="" xmlns:a16="http://schemas.microsoft.com/office/drawing/2014/main" id="{EAB4F758-DF0E-E949-8618-2C1D058FC3CF}"/>
                </a:ext>
              </a:extLst>
            </p:cNvPr>
            <p:cNvGrpSpPr/>
            <p:nvPr/>
          </p:nvGrpSpPr>
          <p:grpSpPr>
            <a:xfrm>
              <a:off x="1691681" y="4808579"/>
              <a:ext cx="5983978" cy="473664"/>
              <a:chOff x="1691681" y="4808579"/>
              <a:chExt cx="5983978" cy="473664"/>
            </a:xfrm>
          </p:grpSpPr>
          <p:sp>
            <p:nvSpPr>
              <p:cNvPr id="7" name="Rettangolo 6">
                <a:extLst>
                  <a:ext uri="{FF2B5EF4-FFF2-40B4-BE49-F238E27FC236}">
                    <a16:creationId xmlns="" xmlns:a16="http://schemas.microsoft.com/office/drawing/2014/main" id="{EE20FED7-D1D3-BB49-9AC4-20826078A673}"/>
                  </a:ext>
                </a:extLst>
              </p:cNvPr>
              <p:cNvSpPr/>
              <p:nvPr/>
            </p:nvSpPr>
            <p:spPr>
              <a:xfrm>
                <a:off x="1691681" y="4833870"/>
                <a:ext cx="194836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Equality</a:t>
                </a:r>
                <a:endParaRPr lang="it-IT" dirty="0">
                  <a:solidFill>
                    <a:schemeClr val="tx1"/>
                  </a:solidFill>
                </a:endParaRPr>
              </a:p>
            </p:txBody>
          </p:sp>
          <p:sp>
            <p:nvSpPr>
              <p:cNvPr id="14" name="Rettangolo 13">
                <a:extLst>
                  <a:ext uri="{FF2B5EF4-FFF2-40B4-BE49-F238E27FC236}">
                    <a16:creationId xmlns="" xmlns:a16="http://schemas.microsoft.com/office/drawing/2014/main" id="{68535D99-6DD5-0045-9122-BEB58EA1EFF7}"/>
                  </a:ext>
                </a:extLst>
              </p:cNvPr>
              <p:cNvSpPr/>
              <p:nvPr/>
            </p:nvSpPr>
            <p:spPr>
              <a:xfrm>
                <a:off x="3783974" y="4850195"/>
                <a:ext cx="188227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Equity</a:t>
                </a:r>
                <a:endParaRPr lang="it-IT" dirty="0">
                  <a:solidFill>
                    <a:schemeClr val="tx1"/>
                  </a:solidFill>
                </a:endParaRPr>
              </a:p>
            </p:txBody>
          </p:sp>
          <p:sp>
            <p:nvSpPr>
              <p:cNvPr id="15" name="Rettangolo 14">
                <a:extLst>
                  <a:ext uri="{FF2B5EF4-FFF2-40B4-BE49-F238E27FC236}">
                    <a16:creationId xmlns="" xmlns:a16="http://schemas.microsoft.com/office/drawing/2014/main" id="{03F71D9D-5C3C-0941-8E89-B9833CFCB371}"/>
                  </a:ext>
                </a:extLst>
              </p:cNvPr>
              <p:cNvSpPr/>
              <p:nvPr/>
            </p:nvSpPr>
            <p:spPr>
              <a:xfrm>
                <a:off x="5645216" y="4808579"/>
                <a:ext cx="203044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Universal Design</a:t>
                </a:r>
              </a:p>
            </p:txBody>
          </p:sp>
        </p:grpSp>
      </p:grpSp>
      <p:graphicFrame>
        <p:nvGraphicFramePr>
          <p:cNvPr id="2" name="Diagram 1"/>
          <p:cNvGraphicFramePr/>
          <p:nvPr>
            <p:extLst>
              <p:ext uri="{D42A27DB-BD31-4B8C-83A1-F6EECF244321}">
                <p14:modId xmlns:p14="http://schemas.microsoft.com/office/powerpoint/2010/main" xmlns="" val="19296710"/>
              </p:ext>
            </p:extLst>
          </p:nvPr>
        </p:nvGraphicFramePr>
        <p:xfrm>
          <a:off x="595638" y="4774823"/>
          <a:ext cx="6129030" cy="1239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ounded Rectangle 3"/>
          <p:cNvSpPr/>
          <p:nvPr/>
        </p:nvSpPr>
        <p:spPr>
          <a:xfrm>
            <a:off x="6872281" y="4778065"/>
            <a:ext cx="1732168" cy="86409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dirty="0" smtClean="0"/>
              <a:t>Apprendere </a:t>
            </a:r>
            <a:endParaRPr lang="it-IT" dirty="0"/>
          </a:p>
        </p:txBody>
      </p:sp>
      <p:sp>
        <p:nvSpPr>
          <p:cNvPr id="5" name="TextBox 4"/>
          <p:cNvSpPr txBox="1"/>
          <p:nvPr/>
        </p:nvSpPr>
        <p:spPr>
          <a:xfrm>
            <a:off x="6872281" y="5805264"/>
            <a:ext cx="1732168" cy="369332"/>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(Curatola, 2016)</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0944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1033</TotalTime>
  <Words>1901</Words>
  <Application>Microsoft Office PowerPoint</Application>
  <PresentationFormat>Presentazione su schermo (4:3)</PresentationFormat>
  <Paragraphs>228</Paragraphs>
  <Slides>39</Slides>
  <Notes>2</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Austin</vt:lpstr>
      <vt:lpstr>Differenziare per includere: strategie per gli allievi con disabilità e/o disagio</vt:lpstr>
      <vt:lpstr>Diapositiva 2</vt:lpstr>
      <vt:lpstr>Diapositiva 3</vt:lpstr>
      <vt:lpstr>Classificazione Internazionale del Funzionamento (OMS).È un approccio globale alla salute e al funzionamento umano e quindi non parla di disabilità o patologie</vt:lpstr>
      <vt:lpstr>Diapositiva 5</vt:lpstr>
      <vt:lpstr>Diapositiva 6</vt:lpstr>
      <vt:lpstr>Diapositiva 7</vt:lpstr>
      <vt:lpstr>Diapositiva 8</vt:lpstr>
      <vt:lpstr>Diapositiva 9</vt:lpstr>
      <vt:lpstr>(Castoldi, 2014)</vt:lpstr>
      <vt:lpstr>(Milito, 2016)</vt:lpstr>
      <vt:lpstr>Strategie volte al favorire la comunicazione</vt:lpstr>
      <vt:lpstr>Immaginando che un giorno un vostro alunno di 15 anni vi dica: </vt:lpstr>
      <vt:lpstr>le 12 risposte tipiche che non facilitano la conversazione.</vt:lpstr>
      <vt:lpstr>le 12 risposte tipiche che non facilitano la conversazione.</vt:lpstr>
      <vt:lpstr>FRASI INVITO E  ASCOLTO ATTIVO</vt:lpstr>
      <vt:lpstr>Ascolto Attivo</vt:lpstr>
      <vt:lpstr>Ascolto Attivo</vt:lpstr>
      <vt:lpstr>Ascolto Attivo</vt:lpstr>
      <vt:lpstr>Messaggio IO</vt:lpstr>
      <vt:lpstr>Diapositiva 21</vt:lpstr>
      <vt:lpstr>Diapositiva 22</vt:lpstr>
      <vt:lpstr>STILI COGNITIVI</vt:lpstr>
      <vt:lpstr>STILI COGNITIVI</vt:lpstr>
      <vt:lpstr>STILI COGNITIVI</vt:lpstr>
      <vt:lpstr>Diapositiva 26</vt:lpstr>
      <vt:lpstr>Stili Cognitivi Tassonomia convenzionale</vt:lpstr>
      <vt:lpstr>Stili Cognitivi Tassonomia convenzionale</vt:lpstr>
      <vt:lpstr>Stili Cognitivi Tassonomia convenzionale</vt:lpstr>
      <vt:lpstr>Approccio Induttivo Partire dall’esperienza (materiale pratico e manipolabile) per giungere dopo a concettualizzare. 1. Esplorare la realtà 2. Esaminare i dati e comporli (formulare ipotesi sulla spiegazione dei fatti) 3. Verificare le varie ipotesi</vt:lpstr>
      <vt:lpstr>Cooperative-Learning (Johnson, 1996) 5 elementi: 1. interdipendenza positiva (lavorare insieme) 2. responsabilità individuale e di gruppo (portare a termine il proprio lavoro è indispensabile per il lavoro di gruppo) 3. interazione faccia a faccia (chiedere o offrire aiuto, feedback, confrontarsi) 4. abilità sociali (promuovere abilità sociali) 5. valutazione (autovalutazione per il miglioramento- ogni alunno si interroga: come abbiamo raggiunto l’obiettivo?)</vt:lpstr>
      <vt:lpstr>Il docente deve: -definire gli obiettivi sociali e disciplinari -formare i gruppi (eterogenei) -assegnare i ruoli  e sistemare l’aula Spiegare il compito: -dare semplici consegne per raggiungere l’obiettivo -strutturare l’interdipendenza (far capire alla classe che il contributo di ciascun alunno è indispensabile) -insegnare le social skills Monitorare -il docente deve sempre monitorare ogni fase e assumere il ruol di facilitatore Verifica -schede e osservazione sistemativa</vt:lpstr>
      <vt:lpstr>Didattica per problemi Trovare le soluzioni ai problemi reali della classe. Prevede due fasi:  1. problem setting (identificare il problema, descriverlo e renderlo operativo. 2. problem solving (pianificare le possibili soluzioni ed identificare la migliore)</vt:lpstr>
      <vt:lpstr>Role Playing Debriefing Apprendimento senza errori Prompting Fading Scaffolding Modeling </vt:lpstr>
      <vt:lpstr>Diapositiva 35</vt:lpstr>
      <vt:lpstr>I Principali Software didattici</vt:lpstr>
      <vt:lpstr>Diapositiva 37</vt:lpstr>
      <vt:lpstr>(Castoldi,2014)</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Differenziare per includere: strategie per gli allievi con disabilità e/o disagio</dc:title>
  <dc:creator>Fra</dc:creator>
  <cp:lastModifiedBy>admin</cp:lastModifiedBy>
  <cp:revision>15</cp:revision>
  <dcterms:created xsi:type="dcterms:W3CDTF">2018-08-07T14:40:40Z</dcterms:created>
  <dcterms:modified xsi:type="dcterms:W3CDTF">2018-10-04T09:39:47Z</dcterms:modified>
</cp:coreProperties>
</file>